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6"/>
  </p:notesMasterIdLst>
  <p:sldIdLst>
    <p:sldId id="435" r:id="rId2"/>
    <p:sldId id="453" r:id="rId3"/>
    <p:sldId id="440" r:id="rId4"/>
    <p:sldId id="457" r:id="rId5"/>
    <p:sldId id="441" r:id="rId6"/>
    <p:sldId id="645" r:id="rId7"/>
    <p:sldId id="442" r:id="rId8"/>
    <p:sldId id="464" r:id="rId9"/>
    <p:sldId id="444" r:id="rId10"/>
    <p:sldId id="463" r:id="rId11"/>
    <p:sldId id="646" r:id="rId12"/>
    <p:sldId id="647" r:id="rId13"/>
    <p:sldId id="648" r:id="rId14"/>
    <p:sldId id="649" r:id="rId15"/>
    <p:sldId id="650" r:id="rId16"/>
    <p:sldId id="651" r:id="rId17"/>
    <p:sldId id="652" r:id="rId18"/>
    <p:sldId id="653" r:id="rId19"/>
    <p:sldId id="654" r:id="rId20"/>
    <p:sldId id="655" r:id="rId21"/>
    <p:sldId id="656" r:id="rId22"/>
    <p:sldId id="657" r:id="rId23"/>
    <p:sldId id="658" r:id="rId24"/>
    <p:sldId id="659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67" r:id="rId33"/>
    <p:sldId id="668" r:id="rId34"/>
    <p:sldId id="669" r:id="rId35"/>
    <p:sldId id="670" r:id="rId36"/>
    <p:sldId id="671" r:id="rId37"/>
    <p:sldId id="672" r:id="rId38"/>
    <p:sldId id="673" r:id="rId39"/>
    <p:sldId id="674" r:id="rId40"/>
    <p:sldId id="675" r:id="rId41"/>
    <p:sldId id="676" r:id="rId42"/>
    <p:sldId id="677" r:id="rId43"/>
    <p:sldId id="678" r:id="rId44"/>
    <p:sldId id="679" r:id="rId45"/>
    <p:sldId id="680" r:id="rId46"/>
    <p:sldId id="681" r:id="rId47"/>
    <p:sldId id="682" r:id="rId48"/>
    <p:sldId id="683" r:id="rId49"/>
    <p:sldId id="684" r:id="rId50"/>
    <p:sldId id="685" r:id="rId51"/>
    <p:sldId id="686" r:id="rId52"/>
    <p:sldId id="687" r:id="rId53"/>
    <p:sldId id="688" r:id="rId54"/>
    <p:sldId id="689" r:id="rId55"/>
    <p:sldId id="690" r:id="rId56"/>
    <p:sldId id="691" r:id="rId57"/>
    <p:sldId id="692" r:id="rId58"/>
    <p:sldId id="693" r:id="rId59"/>
    <p:sldId id="694" r:id="rId60"/>
    <p:sldId id="695" r:id="rId61"/>
    <p:sldId id="696" r:id="rId62"/>
    <p:sldId id="697" r:id="rId63"/>
    <p:sldId id="698" r:id="rId64"/>
    <p:sldId id="699" r:id="rId65"/>
    <p:sldId id="700" r:id="rId66"/>
    <p:sldId id="701" r:id="rId67"/>
    <p:sldId id="702" r:id="rId68"/>
    <p:sldId id="703" r:id="rId69"/>
    <p:sldId id="704" r:id="rId70"/>
    <p:sldId id="705" r:id="rId71"/>
    <p:sldId id="706" r:id="rId72"/>
    <p:sldId id="707" r:id="rId73"/>
    <p:sldId id="708" r:id="rId74"/>
    <p:sldId id="709" r:id="rId75"/>
    <p:sldId id="710" r:id="rId76"/>
    <p:sldId id="711" r:id="rId77"/>
    <p:sldId id="712" r:id="rId78"/>
    <p:sldId id="713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724" r:id="rId90"/>
    <p:sldId id="725" r:id="rId91"/>
    <p:sldId id="726" r:id="rId92"/>
    <p:sldId id="727" r:id="rId93"/>
    <p:sldId id="728" r:id="rId94"/>
    <p:sldId id="729" r:id="rId95"/>
    <p:sldId id="730" r:id="rId96"/>
    <p:sldId id="731" r:id="rId97"/>
    <p:sldId id="732" r:id="rId98"/>
    <p:sldId id="733" r:id="rId99"/>
    <p:sldId id="734" r:id="rId100"/>
    <p:sldId id="735" r:id="rId101"/>
    <p:sldId id="736" r:id="rId102"/>
    <p:sldId id="737" r:id="rId103"/>
    <p:sldId id="738" r:id="rId104"/>
    <p:sldId id="739" r:id="rId105"/>
    <p:sldId id="740" r:id="rId106"/>
    <p:sldId id="741" r:id="rId107"/>
    <p:sldId id="742" r:id="rId108"/>
    <p:sldId id="743" r:id="rId109"/>
    <p:sldId id="744" r:id="rId110"/>
    <p:sldId id="745" r:id="rId111"/>
    <p:sldId id="746" r:id="rId112"/>
    <p:sldId id="747" r:id="rId113"/>
    <p:sldId id="748" r:id="rId114"/>
    <p:sldId id="749" r:id="rId115"/>
    <p:sldId id="750" r:id="rId116"/>
    <p:sldId id="751" r:id="rId117"/>
    <p:sldId id="752" r:id="rId118"/>
    <p:sldId id="753" r:id="rId119"/>
    <p:sldId id="754" r:id="rId120"/>
    <p:sldId id="755" r:id="rId121"/>
    <p:sldId id="756" r:id="rId122"/>
    <p:sldId id="757" r:id="rId123"/>
    <p:sldId id="758" r:id="rId124"/>
    <p:sldId id="759" r:id="rId125"/>
    <p:sldId id="760" r:id="rId126"/>
    <p:sldId id="761" r:id="rId127"/>
    <p:sldId id="762" r:id="rId128"/>
    <p:sldId id="763" r:id="rId129"/>
    <p:sldId id="764" r:id="rId130"/>
    <p:sldId id="765" r:id="rId131"/>
    <p:sldId id="766" r:id="rId132"/>
    <p:sldId id="767" r:id="rId133"/>
    <p:sldId id="768" r:id="rId134"/>
    <p:sldId id="769" r:id="rId135"/>
    <p:sldId id="770" r:id="rId136"/>
    <p:sldId id="771" r:id="rId137"/>
    <p:sldId id="772" r:id="rId138"/>
    <p:sldId id="773" r:id="rId139"/>
    <p:sldId id="774" r:id="rId140"/>
    <p:sldId id="775" r:id="rId141"/>
    <p:sldId id="776" r:id="rId142"/>
    <p:sldId id="777" r:id="rId143"/>
    <p:sldId id="778" r:id="rId144"/>
    <p:sldId id="779" r:id="rId145"/>
    <p:sldId id="780" r:id="rId146"/>
    <p:sldId id="781" r:id="rId147"/>
    <p:sldId id="782" r:id="rId148"/>
    <p:sldId id="783" r:id="rId149"/>
    <p:sldId id="784" r:id="rId150"/>
    <p:sldId id="785" r:id="rId151"/>
    <p:sldId id="786" r:id="rId152"/>
    <p:sldId id="787" r:id="rId153"/>
    <p:sldId id="788" r:id="rId154"/>
    <p:sldId id="789" r:id="rId155"/>
    <p:sldId id="790" r:id="rId156"/>
    <p:sldId id="791" r:id="rId157"/>
    <p:sldId id="792" r:id="rId158"/>
    <p:sldId id="793" r:id="rId159"/>
    <p:sldId id="794" r:id="rId160"/>
    <p:sldId id="795" r:id="rId161"/>
    <p:sldId id="796" r:id="rId162"/>
    <p:sldId id="797" r:id="rId163"/>
    <p:sldId id="798" r:id="rId164"/>
    <p:sldId id="799" r:id="rId165"/>
    <p:sldId id="800" r:id="rId166"/>
    <p:sldId id="801" r:id="rId167"/>
    <p:sldId id="802" r:id="rId168"/>
    <p:sldId id="803" r:id="rId169"/>
    <p:sldId id="804" r:id="rId170"/>
    <p:sldId id="805" r:id="rId171"/>
    <p:sldId id="806" r:id="rId172"/>
    <p:sldId id="807" r:id="rId173"/>
    <p:sldId id="808" r:id="rId174"/>
    <p:sldId id="809" r:id="rId175"/>
    <p:sldId id="810" r:id="rId176"/>
    <p:sldId id="811" r:id="rId177"/>
    <p:sldId id="812" r:id="rId178"/>
    <p:sldId id="813" r:id="rId179"/>
    <p:sldId id="814" r:id="rId180"/>
    <p:sldId id="815" r:id="rId181"/>
    <p:sldId id="816" r:id="rId182"/>
    <p:sldId id="817" r:id="rId183"/>
    <p:sldId id="818" r:id="rId184"/>
    <p:sldId id="819" r:id="rId1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8" autoAdjust="0"/>
    <p:restoredTop sz="94660"/>
  </p:normalViewPr>
  <p:slideViewPr>
    <p:cSldViewPr>
      <p:cViewPr varScale="1">
        <p:scale>
          <a:sx n="73" d="100"/>
          <a:sy n="73" d="100"/>
        </p:scale>
        <p:origin x="-103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A7ABD-9061-408E-B3FE-AC38E5EF8E3C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07AEE-C603-4E56-B9B0-4AB1DA818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8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9F8CE3-C809-4DB7-9AFF-43200AEAC0D7}" type="slidenum">
              <a:rPr lang="en-US"/>
              <a:pPr/>
              <a:t>156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CA2CE9-19AD-480B-B17F-4604FB522571}" type="slidenum">
              <a:rPr lang="en-US"/>
              <a:pPr/>
              <a:t>157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B77C35-1AD6-4BDE-B0FB-82103B3F8C02}" type="slidenum">
              <a:rPr lang="en-US"/>
              <a:pPr/>
              <a:t>158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D03268-2FD0-4CCF-9440-3F5877C37F6B}" type="slidenum">
              <a:rPr lang="en-US"/>
              <a:pPr/>
              <a:t>159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312EF4-24BE-4796-9861-252F0711D83E}" type="slidenum">
              <a:rPr lang="en-US"/>
              <a:pPr/>
              <a:t>160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A46201-20AC-499F-BC98-C6C01DD7BAE9}" type="slidenum">
              <a:rPr lang="en-US"/>
              <a:pPr/>
              <a:t>161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F0A23A-1F75-49C6-A801-E07D8ACBD37C}" type="slidenum">
              <a:rPr lang="en-US"/>
              <a:pPr/>
              <a:t>162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26A412-DB8C-40A3-AEB4-9E85535FB9B1}" type="slidenum">
              <a:rPr lang="en-US"/>
              <a:pPr/>
              <a:t>164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26A412-DB8C-40A3-AEB4-9E85535FB9B1}" type="slidenum">
              <a:rPr lang="en-US"/>
              <a:pPr/>
              <a:t>165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8A87B-34D9-4ACF-A42D-29200FEA335F}" type="slidenum">
              <a:rPr lang="en-US"/>
              <a:pPr/>
              <a:t>166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725EDD-063F-4AC2-B854-007AB58381A2}" type="slidenum">
              <a:rPr lang="en-US"/>
              <a:pPr/>
              <a:t>167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6DB7E7-2D97-4012-A46A-FD72BC41A12B}" type="slidenum">
              <a:rPr lang="en-US"/>
              <a:pPr/>
              <a:t>168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7DF1F-396F-447C-BDCC-82A9DAE29690}" type="slidenum">
              <a:rPr lang="en-US"/>
              <a:pPr/>
              <a:t>169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9842CB-2BB1-42BC-A822-50A8F7B760E3}" type="slidenum">
              <a:rPr lang="en-US"/>
              <a:pPr/>
              <a:t>170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9806CF-12D3-4298-87BF-FCF80E2DAB0A}" type="slidenum">
              <a:rPr lang="en-US"/>
              <a:pPr/>
              <a:t>171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E03E99-EEE3-48AA-AAA0-7E8BDDD81F1B}" type="slidenum">
              <a:rPr lang="en-US"/>
              <a:pPr/>
              <a:t>172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1FCA66-802F-401C-8A03-B6773FB60D16}" type="slidenum">
              <a:rPr lang="en-US"/>
              <a:pPr/>
              <a:t>174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5F08F-0419-487A-9EC4-C24990BBEF18}" type="slidenum">
              <a:rPr lang="en-US"/>
              <a:pPr/>
              <a:t>175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7CEDD7-C6E0-4BC7-9B7B-466571B027AD}" type="slidenum">
              <a:rPr lang="en-US"/>
              <a:pPr/>
              <a:t>176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9C56BB-1FD7-4EDC-B367-74F22E4D5B59}" type="slidenum">
              <a:rPr lang="en-US"/>
              <a:pPr/>
              <a:t>177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9C56BB-1FD7-4EDC-B367-74F22E4D5B59}" type="slidenum">
              <a:rPr lang="en-US"/>
              <a:pPr/>
              <a:t>178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786788-2CB5-4DDD-9DD5-04AE9C6CA4CB}" type="slidenum">
              <a:rPr lang="en-US"/>
              <a:pPr/>
              <a:t>179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D9ADA-4C01-4A34-8FA8-B180595729C1}" type="slidenum">
              <a:rPr lang="en-US"/>
              <a:pPr/>
              <a:t>181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40E86-B986-4868-8129-F050EAA88E64}" type="slidenum">
              <a:rPr lang="en-US"/>
              <a:pPr/>
              <a:t>182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55762D-50E3-4B49-AC35-AB41CC4A133C}" type="slidenum">
              <a:rPr lang="en-US"/>
              <a:pPr/>
              <a:t>18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C4ED71-0D3F-4B0F-92B2-0A838296B595}" type="slidenum">
              <a:rPr lang="en-US"/>
              <a:pPr/>
              <a:t>26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D04C15-BB92-480D-A600-A12CC9213F13}" type="slidenum">
              <a:rPr lang="en-US"/>
              <a:pPr/>
              <a:t>27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82DDEE-1DC8-47FE-ABBC-659D5EAEFE8B}" type="slidenum">
              <a:rPr lang="en-US"/>
              <a:pPr/>
              <a:t>28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220190-F904-4007-A11B-C0603F036466}" type="slidenum">
              <a:rPr lang="en-US"/>
              <a:pPr/>
              <a:t>29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60FD50-1798-4884-8B81-CDFE853188F9}" type="slidenum">
              <a:rPr lang="en-US"/>
              <a:pPr/>
              <a:t>32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D7B7A3-AC53-43E5-B643-2C51BEB2A4FF}" type="slidenum">
              <a:rPr lang="en-US"/>
              <a:pPr/>
              <a:t>33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7CDA14-3197-4095-A0D3-F47D3DA01A1E}" type="slidenum">
              <a:rPr lang="en-US"/>
              <a:pPr/>
              <a:t>35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7CDA14-3197-4095-A0D3-F47D3DA01A1E}" type="slidenum">
              <a:rPr lang="en-US"/>
              <a:pPr/>
              <a:t>36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D689BC-F572-4BA9-AB89-A03A584F0857}" type="slidenum">
              <a:rPr lang="en-US"/>
              <a:pPr/>
              <a:t>37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385B22-6B66-48BC-8AE6-1E478A3CAB3A}" type="slidenum">
              <a:rPr lang="en-US"/>
              <a:pPr/>
              <a:t>38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08355F-3906-4B8A-A13C-4D51DD85A2A4}" type="slidenum">
              <a:rPr lang="en-US"/>
              <a:pPr/>
              <a:t>39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B593B-0AEB-430F-A40A-ABB32B8A3B3A}" type="slidenum">
              <a:rPr lang="en-US"/>
              <a:pPr/>
              <a:t>41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63EF80-E9B9-4B6E-9929-A6CBF4649B08}" type="slidenum">
              <a:rPr lang="en-US"/>
              <a:pPr/>
              <a:t>42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F07683-E227-469A-9B1A-E09CF32C7CA9}" type="slidenum">
              <a:rPr lang="en-US"/>
              <a:pPr/>
              <a:t>43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82FA15-1B10-4CF1-A2E6-E223568F8713}" type="slidenum">
              <a:rPr lang="en-US"/>
              <a:pPr/>
              <a:t>44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C8AC77-05AD-4B47-9659-126DABED6D46}" type="slidenum">
              <a:rPr lang="en-US"/>
              <a:pPr/>
              <a:t>45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64175B-759C-440D-948D-A19806604024}" type="slidenum">
              <a:rPr lang="en-US"/>
              <a:pPr/>
              <a:t>46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C7D-DD15-4840-8F87-F3C9189612C6}" type="slidenum">
              <a:rPr lang="en-US"/>
              <a:pPr/>
              <a:t>47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51B8F-42BC-4F70-BBB4-B75117B82E89}" type="slidenum">
              <a:rPr lang="en-US"/>
              <a:pPr/>
              <a:t>48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C7D-DD15-4840-8F87-F3C9189612C6}" type="slidenum">
              <a:rPr lang="en-US"/>
              <a:pPr/>
              <a:t>50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8AB46-E39A-45DC-96AA-EBEAB3713A7B}" type="slidenum">
              <a:rPr lang="en-US"/>
              <a:pPr/>
              <a:t>51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BD9BEE-782A-4A51-B4CD-DD4202A318B3}" type="slidenum">
              <a:rPr lang="en-US"/>
              <a:pPr/>
              <a:t>52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9D6252-9D79-45B3-A133-502007AED4E7}" type="slidenum">
              <a:rPr lang="en-US"/>
              <a:pPr/>
              <a:t>55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9285CF-9147-4C86-BFB0-5537E5985403}" type="slidenum">
              <a:rPr lang="en-US"/>
              <a:pPr/>
              <a:t>56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955D52-9982-4A86-A44F-222362204651}" type="slidenum">
              <a:rPr lang="en-US"/>
              <a:pPr/>
              <a:t>57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79A738-9A4B-4B70-A2E4-85751BE973DF}" type="slidenum">
              <a:rPr lang="en-US"/>
              <a:pPr/>
              <a:t>58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318887-75B5-408A-B8AC-5EA0ABF8D853}" type="slidenum">
              <a:rPr lang="en-US"/>
              <a:pPr/>
              <a:t>59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884613" y="8712200"/>
            <a:ext cx="29908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06" tIns="45604" rIns="91206" bIns="45604" anchor="b"/>
          <a:lstStyle>
            <a:lvl1pPr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r" eaLnBrk="1" hangingPunct="1"/>
            <a:fld id="{AC313190-DCD8-4BF6-B6F5-A850E7A36FD4}" type="slidenum">
              <a:rPr lang="zh-CN" altLang="en-US" sz="1300">
                <a:ea typeface="MS PGothic" charset="-128"/>
              </a:rPr>
              <a:pPr algn="r" eaLnBrk="1" hangingPunct="1"/>
              <a:t>76</a:t>
            </a:fld>
            <a:endParaRPr lang="en-US" altLang="zh-CN" sz="1300">
              <a:ea typeface="MS PGothic" charset="-128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76275"/>
            <a:ext cx="4608513" cy="34559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4513"/>
            <a:ext cx="5078413" cy="41290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06" tIns="45604" rIns="91206" bIns="45604"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D2A072-5840-4016-ABED-1588CD6E5A18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884613" y="8712200"/>
            <a:ext cx="29908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06" tIns="45604" rIns="91206" bIns="45604" anchor="b"/>
          <a:lstStyle>
            <a:lvl1pPr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r" eaLnBrk="1" hangingPunct="1"/>
            <a:fld id="{AC313190-DCD8-4BF6-B6F5-A850E7A36FD4}" type="slidenum">
              <a:rPr lang="zh-CN" altLang="en-US" sz="1300">
                <a:ea typeface="MS PGothic" charset="-128"/>
              </a:rPr>
              <a:pPr algn="r" eaLnBrk="1" hangingPunct="1"/>
              <a:t>79</a:t>
            </a:fld>
            <a:endParaRPr lang="en-US" altLang="zh-CN" sz="1300">
              <a:ea typeface="MS PGothic" charset="-128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76275"/>
            <a:ext cx="4608513" cy="34559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4513"/>
            <a:ext cx="5078413" cy="41290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06" tIns="45604" rIns="91206" bIns="45604"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999700-97EF-419B-BBEC-EA65A643C80C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AE4E1-4FAE-445D-8CFA-998EC37E9A08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0FB30A-2981-4DAD-9787-44FEBFCC555A}" type="slidenum">
              <a:rPr lang="en-US" smtClean="0"/>
              <a:pPr/>
              <a:t>101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C2E57-A100-4C5B-A83C-4AD38A68EC77}" type="slidenum">
              <a:rPr lang="en-US" smtClean="0"/>
              <a:pPr/>
              <a:t>102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5A140-E87E-4241-B8EC-EBBEF9E67FFF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07AEE-C603-4E56-B9B0-4AB1DA818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424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5A140-E87E-4241-B8EC-EBBEF9E67FFF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DEDC01-4D5A-4370-9DFC-99A68F428824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6B836-7A45-4201-9A72-36DD56D331F7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94E3BC-7242-4E71-AB09-D93697F5CCB5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E10176-6388-4CBA-BE44-18CFDBC19761}" type="slidenum">
              <a:rPr lang="en-US" smtClean="0"/>
              <a:pPr/>
              <a:t>116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0DCC90-FF44-4E71-B414-120BEFDD8831}" type="slidenum">
              <a:rPr lang="en-US"/>
              <a:pPr/>
              <a:t>124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6DF6B-E715-49B9-B694-7DBC611C612A}" type="slidenum">
              <a:rPr lang="en-US"/>
              <a:pPr/>
              <a:t>127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6DF6B-E715-49B9-B694-7DBC611C612A}" type="slidenum">
              <a:rPr lang="en-US"/>
              <a:pPr/>
              <a:t>128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873E6A-354B-4F62-A9B0-5F801357EFF2}" type="slidenum">
              <a:rPr lang="en-US"/>
              <a:pPr/>
              <a:t>130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A8B061-6552-4EB0-8AD6-976913E38825}" type="slidenum">
              <a:rPr lang="en-US"/>
              <a:pPr/>
              <a:t>132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1DD54D-A17D-45E8-B856-CA25BAFC4009}" type="slidenum">
              <a:rPr lang="en-US"/>
              <a:pPr/>
              <a:t>133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39B24-245F-4C65-B74D-192EADFB4670}" type="slidenum">
              <a:rPr lang="en-US"/>
              <a:pPr/>
              <a:t>134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DAA929-104E-4540-8357-B1E3A3DF2BBF}" type="slidenum">
              <a:rPr lang="en-US"/>
              <a:pPr/>
              <a:t>135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2DB514-574A-4F77-911B-967DE9155CB5}" type="slidenum">
              <a:rPr lang="en-US"/>
              <a:pPr/>
              <a:t>136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79100-14C4-458E-B7D0-589C3BE86577}" type="slidenum">
              <a:rPr lang="en-US"/>
              <a:pPr/>
              <a:t>138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888BA5-420B-48E6-BC6C-766384744F8C}" type="slidenum">
              <a:rPr lang="en-US"/>
              <a:pPr/>
              <a:t>139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51EFAF-1FF6-4289-A812-E241C095EBCF}" type="slidenum">
              <a:rPr lang="en-US"/>
              <a:pPr/>
              <a:t>145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95796B-BE55-432C-9AB8-884F7AB7F7CD}" type="slidenum">
              <a:rPr lang="en-US"/>
              <a:pPr/>
              <a:t>146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A06CB-05EA-4964-A327-60797A580C18}" type="slidenum">
              <a:rPr lang="en-US"/>
              <a:pPr/>
              <a:t>147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E03E99-EEE3-48AA-AAA0-7E8BDDD81F1B}" type="slidenum">
              <a:rPr lang="en-US"/>
              <a:pPr/>
              <a:t>148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3756F-BA0D-4530-9FE6-C1CF21E99F18}" type="slidenum">
              <a:rPr lang="en-US"/>
              <a:pPr/>
              <a:t>150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3756F-BA0D-4530-9FE6-C1CF21E99F18}" type="slidenum">
              <a:rPr lang="en-US"/>
              <a:pPr/>
              <a:t>151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E5E3D-58C8-4C9B-A4E2-C247165568A6}" type="slidenum">
              <a:rPr lang="en-US"/>
              <a:pPr/>
              <a:t>152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09075C-4201-4C60-A4FF-041A3B117B85}" type="slidenum">
              <a:rPr lang="en-US"/>
              <a:pPr/>
              <a:t>153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810BF8-3ADD-4FF3-AA86-C74ECA8BC00B}" type="slidenum">
              <a:rPr lang="en-US"/>
              <a:pPr/>
              <a:t>154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89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727200"/>
            <a:ext cx="8204200" cy="4445000"/>
          </a:xfrm>
        </p:spPr>
        <p:txBody>
          <a:bodyPr/>
          <a:lstStyle>
            <a:lvl1pPr algn="l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Tanenbaum, Modern Operating Systems 3 e, (c) 2008 Prentice-Hall, Inc. All rights reserved. 0-13-</a:t>
            </a:r>
            <a:r>
              <a:rPr lang="en-US" b="1"/>
              <a:t>6006639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9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4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4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2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2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6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C0E94-0D35-4825-AFDB-AA059742CAD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7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Mutex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44650" y="277416"/>
            <a:ext cx="638069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management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0458" y="1246584"/>
            <a:ext cx="8177742" cy="5154215"/>
          </a:xfrm>
        </p:spPr>
        <p:txBody>
          <a:bodyPr>
            <a:normAutofit fontScale="47500" lnSpcReduction="20000"/>
          </a:bodyPr>
          <a:lstStyle/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pPr marL="0" indent="0">
              <a:buNone/>
            </a:pPr>
            <a:r>
              <a:rPr lang="en-US" sz="5900" b="1" i="1" dirty="0" smtClean="0"/>
              <a:t>What are we going to learn? 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Processes : </a:t>
            </a:r>
            <a:r>
              <a:rPr lang="en-US" dirty="0"/>
              <a:t>Concept of processes, process scheduling, </a:t>
            </a:r>
            <a:r>
              <a:rPr lang="en-US" dirty="0" smtClean="0"/>
              <a:t> co-operating </a:t>
            </a:r>
            <a:r>
              <a:rPr lang="en-US" dirty="0"/>
              <a:t>processes, inter-process communication.</a:t>
            </a:r>
          </a:p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r>
              <a:rPr lang="en-US" b="1" i="1" dirty="0"/>
              <a:t>CPU scheduling </a:t>
            </a:r>
            <a:r>
              <a:rPr lang="en-US" b="1" i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scheduling criteria, preemptive &amp; non-preemptive scheduling, scheduling algorithms (FCFS, SJF, RR, priority), algorithm evaluation, multi-processor scheduling.	</a:t>
            </a:r>
          </a:p>
          <a:p>
            <a:pPr marL="0" indent="0" hangingPunct="0">
              <a:buNone/>
            </a:pPr>
            <a:endParaRPr lang="en-US" b="1" dirty="0" smtClean="0"/>
          </a:p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r>
              <a:rPr lang="en-US" b="1" i="1" dirty="0"/>
              <a:t>Process Synchronization </a:t>
            </a:r>
            <a:r>
              <a:rPr lang="en-US" b="1" i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background, critical section problem, critical region, synchronization hardware, classical problems of synchronization, semaphores.		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i="1" dirty="0"/>
              <a:t>Threads :</a:t>
            </a:r>
            <a:r>
              <a:rPr lang="en-US" dirty="0"/>
              <a:t> overview, benefits of threads, user and kernel threads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b="1" i="1" dirty="0"/>
              <a:t>Deadlocks </a:t>
            </a:r>
            <a:r>
              <a:rPr lang="en-US" b="1" i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system model, deadlock characterization, methods for handling deadlocks, deadlock prevention, deadlock avoidance, deadlock detection, recovery from deadlock.			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5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Context Switch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2028825"/>
            <a:ext cx="7480300" cy="44481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CPU switches to another process, the system must save the state of the old process and load the saved state for the new process via a </a:t>
            </a:r>
            <a:r>
              <a:rPr lang="en-US" b="1" dirty="0" smtClean="0">
                <a:solidFill>
                  <a:srgbClr val="3366FF"/>
                </a:solidFill>
              </a:rPr>
              <a:t>context switch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Context </a:t>
            </a:r>
            <a:r>
              <a:rPr lang="en-US" dirty="0" smtClean="0"/>
              <a:t>of a process represented in the PCB</a:t>
            </a:r>
          </a:p>
          <a:p>
            <a:endParaRPr lang="en-US" dirty="0" smtClean="0"/>
          </a:p>
          <a:p>
            <a:r>
              <a:rPr lang="en-US" dirty="0" smtClean="0"/>
              <a:t>Context-switch time is overhead; the system does no do useful work while switching</a:t>
            </a:r>
          </a:p>
          <a:p>
            <a:pPr lvl="1"/>
            <a:r>
              <a:rPr lang="en-US" dirty="0" smtClean="0"/>
              <a:t>The more complex the OS and the PCB -&gt; longer the context switch</a:t>
            </a:r>
          </a:p>
          <a:p>
            <a:endParaRPr lang="en-US" dirty="0" smtClean="0"/>
          </a:p>
          <a:p>
            <a:r>
              <a:rPr lang="en-US" dirty="0" smtClean="0"/>
              <a:t>Time dependent on hardware support</a:t>
            </a:r>
          </a:p>
          <a:p>
            <a:pPr lvl="1"/>
            <a:r>
              <a:rPr lang="en-US" dirty="0" smtClean="0"/>
              <a:t>Some hardware provides multiple sets of registers per CPU -&gt; multiple contexts loaded at once</a:t>
            </a: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2026"/>
            <a:ext cx="1752600" cy="234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726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Wait(S)        S&lt;= semaphore variable </a:t>
            </a:r>
          </a:p>
          <a:p>
            <a:r>
              <a:rPr lang="en-US" sz="2000" dirty="0"/>
              <a:t>When a process </a:t>
            </a:r>
            <a:r>
              <a:rPr lang="en-US" sz="2000" dirty="0" smtClean="0"/>
              <a:t>P executes </a:t>
            </a:r>
            <a:r>
              <a:rPr lang="en-US" sz="2000" dirty="0"/>
              <a:t>the wait(S) and finds</a:t>
            </a:r>
            <a:endParaRPr lang="en-US" sz="2000" dirty="0" smtClean="0"/>
          </a:p>
          <a:p>
            <a:r>
              <a:rPr lang="en-US" sz="2000" dirty="0" smtClean="0"/>
              <a:t>S==0 </a:t>
            </a:r>
          </a:p>
          <a:p>
            <a:pPr lvl="1"/>
            <a:r>
              <a:rPr lang="en-US" sz="1600" dirty="0" smtClean="0"/>
              <a:t>Process must wait =&gt; block()</a:t>
            </a:r>
          </a:p>
          <a:p>
            <a:pPr lvl="1"/>
            <a:r>
              <a:rPr lang="en-US" sz="1600" dirty="0" smtClean="0"/>
              <a:t>Places the process into a waiting queue associated with S</a:t>
            </a:r>
          </a:p>
          <a:p>
            <a:pPr lvl="1"/>
            <a:r>
              <a:rPr lang="en-US" sz="1600" dirty="0" smtClean="0"/>
              <a:t>Switch from running  to waiting state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dirty="0" smtClean="0"/>
              <a:t>Signal(S)</a:t>
            </a:r>
          </a:p>
          <a:p>
            <a:pPr marL="0" indent="0">
              <a:buNone/>
            </a:pPr>
            <a:r>
              <a:rPr lang="en-US" sz="2000" dirty="0"/>
              <a:t>When a process P executes the </a:t>
            </a:r>
            <a:r>
              <a:rPr lang="en-US" sz="2000" dirty="0" smtClean="0"/>
              <a:t>signal(S)</a:t>
            </a:r>
          </a:p>
          <a:p>
            <a:r>
              <a:rPr lang="en-US" sz="2000" dirty="0" smtClean="0"/>
              <a:t>Check, if some other process Q is waiting on the semaphore S</a:t>
            </a:r>
          </a:p>
          <a:p>
            <a:r>
              <a:rPr lang="en-US" sz="2000" dirty="0" smtClean="0"/>
              <a:t>Wakeup(Q) </a:t>
            </a:r>
          </a:p>
          <a:p>
            <a:r>
              <a:rPr lang="en-US" sz="2000" dirty="0" smtClean="0"/>
              <a:t>Wakeup(Q) changes the process from waiting to ready state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5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686799" cy="6324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Implementation of wait: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wait(semaphore *S) {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S-&gt;value--;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if (S-&gt;value &lt; 0) {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	add this process to S-&gt;list;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	block();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}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}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Implementation of signal: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dirty="0"/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signal(semaphore *S) {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S-&gt;value++;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if (S-&gt;value &lt;= 0) {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	remove a process P from S-&gt;list;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	wakeup(P);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}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}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46100" y="-241300"/>
            <a:ext cx="7543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Semaphore (wait and signal)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38800" y="5280280"/>
            <a:ext cx="30480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which </a:t>
            </a:r>
            <a:r>
              <a:rPr lang="en-US" dirty="0"/>
              <a:t>process is picked for unblocking may depend on policy.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29718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Atomic/ Indivisible 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867400" y="14478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24600" y="11546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List of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433388"/>
            <a:ext cx="8534400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smtClean="0"/>
              <a:t>Usage of Semaphore</a:t>
            </a:r>
            <a:endParaRPr lang="en-US" sz="400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153400" cy="5105400"/>
          </a:xfrm>
        </p:spPr>
        <p:txBody>
          <a:bodyPr>
            <a:normAutofit/>
          </a:bodyPr>
          <a:lstStyle/>
          <a:p>
            <a:pPr>
              <a:tabLst>
                <a:tab pos="2003584" algn="ctr"/>
                <a:tab pos="4516120" algn="ctr"/>
              </a:tabLst>
            </a:pPr>
            <a:r>
              <a:rPr lang="en-US" sz="2800" b="1" dirty="0">
                <a:solidFill>
                  <a:srgbClr val="3366FF"/>
                </a:solidFill>
              </a:rPr>
              <a:t>Counting</a:t>
            </a:r>
            <a:r>
              <a:rPr lang="en-US" sz="2800" dirty="0">
                <a:solidFill>
                  <a:srgbClr val="3366FF"/>
                </a:solidFill>
              </a:rPr>
              <a:t> </a:t>
            </a:r>
            <a:r>
              <a:rPr lang="en-US" sz="2800" dirty="0"/>
              <a:t>semaphore – integer value can range over an unrestricted </a:t>
            </a:r>
            <a:r>
              <a:rPr lang="en-US" sz="2800" dirty="0" smtClean="0"/>
              <a:t>domain</a:t>
            </a: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sz="2400" dirty="0" smtClean="0"/>
              <a:t>Control access to a shared resource with finite elements</a:t>
            </a: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sz="2400" dirty="0" smtClean="0"/>
              <a:t>Wish to use =&gt; wait(S)</a:t>
            </a: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sz="2400" dirty="0" smtClean="0"/>
              <a:t>Releases resource=&gt;signal(S)</a:t>
            </a: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sz="2400" dirty="0" smtClean="0"/>
              <a:t>Used for synchronization </a:t>
            </a:r>
            <a:endParaRPr lang="en-US" sz="2400" dirty="0"/>
          </a:p>
          <a:p>
            <a:pPr>
              <a:tabLst>
                <a:tab pos="2003584" algn="ctr"/>
                <a:tab pos="4516120" algn="ctr"/>
              </a:tabLst>
            </a:pPr>
            <a:r>
              <a:rPr lang="en-US" sz="2800" b="1" dirty="0">
                <a:solidFill>
                  <a:srgbClr val="3366FF"/>
                </a:solidFill>
              </a:rPr>
              <a:t>Binary </a:t>
            </a:r>
            <a:r>
              <a:rPr lang="en-US" sz="2800" dirty="0"/>
              <a:t>semaphore – integer value can range only between 0 </a:t>
            </a:r>
            <a:r>
              <a:rPr lang="en-US" sz="2800" dirty="0" smtClean="0"/>
              <a:t>and 1</a:t>
            </a:r>
            <a:endParaRPr lang="en-US" sz="2800" dirty="0"/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dirty="0">
                <a:sym typeface="MT Extra" charset="0"/>
              </a:rPr>
              <a:t>Also known as </a:t>
            </a:r>
            <a:r>
              <a:rPr lang="en-US" b="1" dirty="0" err="1">
                <a:solidFill>
                  <a:srgbClr val="3366FF"/>
                </a:solidFill>
                <a:sym typeface="MT Extra" charset="0"/>
              </a:rPr>
              <a:t>mutex</a:t>
            </a:r>
            <a:r>
              <a:rPr lang="en-US" b="1" dirty="0">
                <a:solidFill>
                  <a:srgbClr val="3366FF"/>
                </a:solidFill>
                <a:sym typeface="MT Extra" charset="0"/>
              </a:rPr>
              <a:t> </a:t>
            </a:r>
            <a:r>
              <a:rPr lang="en-US" b="1" dirty="0" smtClean="0">
                <a:solidFill>
                  <a:srgbClr val="3366FF"/>
                </a:solidFill>
                <a:sym typeface="MT Extra" charset="0"/>
              </a:rPr>
              <a:t>locks</a:t>
            </a:r>
            <a:endParaRPr lang="en-US" b="1" dirty="0">
              <a:sym typeface="MT Extra" charset="0"/>
            </a:endParaRP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dirty="0" smtClean="0">
                <a:sym typeface="MT Extra" charset="0"/>
              </a:rPr>
              <a:t>Used for mutual exclusion</a:t>
            </a:r>
          </a:p>
        </p:txBody>
      </p:sp>
    </p:spTree>
    <p:extLst>
      <p:ext uri="{BB962C8B-B14F-4D97-AF65-F5344CB8AC3E}">
        <p14:creationId xmlns:p14="http://schemas.microsoft.com/office/powerpoint/2010/main" val="382236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292100"/>
            <a:ext cx="8280400" cy="1143000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Ordering Execution of Processes using </a:t>
            </a:r>
            <a:r>
              <a:rPr lang="en-US" sz="3500" dirty="0" smtClean="0"/>
              <a:t>Semaphores (Synchronization) </a:t>
            </a:r>
            <a:endParaRPr lang="en-US" sz="3500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554163"/>
            <a:ext cx="8496300" cy="51228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tabLst>
                <a:tab pos="2005013" algn="ctr"/>
                <a:tab pos="4518025" algn="ctr"/>
              </a:tabLst>
            </a:pPr>
            <a:r>
              <a:rPr lang="en-US" dirty="0"/>
              <a:t>Execute statement </a:t>
            </a:r>
            <a:r>
              <a:rPr lang="en-US" i="1" dirty="0"/>
              <a:t>B</a:t>
            </a:r>
            <a:r>
              <a:rPr lang="en-US" dirty="0"/>
              <a:t> in </a:t>
            </a:r>
            <a:r>
              <a:rPr lang="en-US" i="1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only after statement </a:t>
            </a:r>
            <a:r>
              <a:rPr lang="en-US" i="1" dirty="0"/>
              <a:t>A</a:t>
            </a:r>
            <a:r>
              <a:rPr lang="en-US" dirty="0"/>
              <a:t> executed in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endParaRPr lang="en-US" i="1" dirty="0"/>
          </a:p>
          <a:p>
            <a:pPr>
              <a:lnSpc>
                <a:spcPct val="90000"/>
              </a:lnSpc>
              <a:tabLst>
                <a:tab pos="2005013" algn="ctr"/>
                <a:tab pos="4518025" algn="ctr"/>
              </a:tabLst>
            </a:pPr>
            <a:r>
              <a:rPr lang="en-US" dirty="0"/>
              <a:t>Use semaphore </a:t>
            </a:r>
            <a:r>
              <a:rPr lang="en-US" i="1" dirty="0"/>
              <a:t>flag</a:t>
            </a:r>
            <a:r>
              <a:rPr lang="en-US" dirty="0"/>
              <a:t> initialized to 0</a:t>
            </a:r>
          </a:p>
          <a:p>
            <a:pPr>
              <a:lnSpc>
                <a:spcPct val="90000"/>
              </a:lnSpc>
              <a:tabLst>
                <a:tab pos="2005013" algn="ctr"/>
                <a:tab pos="4518025" algn="ctr"/>
              </a:tabLst>
            </a:pPr>
            <a:r>
              <a:rPr lang="en-US" dirty="0"/>
              <a:t>Code: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r>
              <a:rPr lang="en-US" i="1" dirty="0"/>
              <a:t>		</a:t>
            </a:r>
            <a:r>
              <a:rPr lang="en-US" sz="2400" i="1" dirty="0">
                <a:solidFill>
                  <a:srgbClr val="0000FF"/>
                </a:solidFill>
              </a:rPr>
              <a:t>P</a:t>
            </a:r>
            <a:r>
              <a:rPr lang="en-US" sz="2400" i="1" baseline="-25000" dirty="0">
                <a:solidFill>
                  <a:srgbClr val="0000FF"/>
                </a:solidFill>
              </a:rPr>
              <a:t>i</a:t>
            </a:r>
            <a:r>
              <a:rPr lang="en-US" sz="2400" i="1" dirty="0">
                <a:solidFill>
                  <a:srgbClr val="0000FF"/>
                </a:solidFill>
              </a:rPr>
              <a:t>	</a:t>
            </a:r>
            <a:r>
              <a:rPr lang="en-US" sz="2400" i="1" dirty="0" err="1">
                <a:solidFill>
                  <a:srgbClr val="0000FF"/>
                </a:solidFill>
              </a:rPr>
              <a:t>P</a:t>
            </a:r>
            <a:r>
              <a:rPr lang="en-US" sz="2400" i="1" baseline="-25000" dirty="0" err="1">
                <a:solidFill>
                  <a:srgbClr val="0000FF"/>
                </a:solidFill>
              </a:rPr>
              <a:t>j</a:t>
            </a:r>
            <a:endParaRPr lang="en-US" sz="2400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r>
              <a:rPr lang="en-US" sz="2400" dirty="0">
                <a:solidFill>
                  <a:srgbClr val="0000FF"/>
                </a:solidFill>
              </a:rPr>
              <a:t>		 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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	 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		</a:t>
            </a:r>
            <a:r>
              <a:rPr lang="en-US" sz="2400" dirty="0" smtClean="0">
                <a:solidFill>
                  <a:srgbClr val="0000FF"/>
                </a:solidFill>
                <a:sym typeface="MT Extra" pitchFamily="18" charset="2"/>
              </a:rPr>
              <a:t>Stmt. </a:t>
            </a:r>
            <a:r>
              <a:rPr lang="en-US" sz="2400" i="1" dirty="0" smtClean="0">
                <a:solidFill>
                  <a:srgbClr val="0000FF"/>
                </a:solidFill>
                <a:sym typeface="MT Extra" pitchFamily="18" charset="2"/>
              </a:rPr>
              <a:t>A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	</a:t>
            </a:r>
            <a:r>
              <a:rPr lang="en-US" sz="2400" i="1" dirty="0">
                <a:solidFill>
                  <a:srgbClr val="0000FF"/>
                </a:solidFill>
                <a:sym typeface="MT Extra" pitchFamily="18" charset="2"/>
              </a:rPr>
              <a:t>wait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(</a:t>
            </a:r>
            <a:r>
              <a:rPr lang="en-US" sz="2400" i="1" dirty="0">
                <a:solidFill>
                  <a:srgbClr val="0000FF"/>
                </a:solidFill>
                <a:sym typeface="MT Extra" pitchFamily="18" charset="2"/>
              </a:rPr>
              <a:t>flag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		</a:t>
            </a:r>
            <a:r>
              <a:rPr lang="en-US" sz="2400" i="1" dirty="0">
                <a:solidFill>
                  <a:srgbClr val="0000FF"/>
                </a:solidFill>
                <a:sym typeface="MT Extra" pitchFamily="18" charset="2"/>
              </a:rPr>
              <a:t>signal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(</a:t>
            </a:r>
            <a:r>
              <a:rPr lang="en-US" sz="2400" i="1" dirty="0">
                <a:solidFill>
                  <a:srgbClr val="0000FF"/>
                </a:solidFill>
                <a:sym typeface="MT Extra" pitchFamily="18" charset="2"/>
              </a:rPr>
              <a:t>flag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)	</a:t>
            </a:r>
            <a:r>
              <a:rPr lang="en-US" sz="2400" dirty="0" smtClean="0">
                <a:solidFill>
                  <a:srgbClr val="0000FF"/>
                </a:solidFill>
                <a:sym typeface="MT Extra" pitchFamily="18" charset="2"/>
              </a:rPr>
              <a:t>Stmt. </a:t>
            </a:r>
            <a:r>
              <a:rPr lang="en-US" sz="2400" i="1" dirty="0" smtClean="0">
                <a:solidFill>
                  <a:srgbClr val="0000FF"/>
                </a:solidFill>
                <a:sym typeface="MT Extra" pitchFamily="18" charset="2"/>
              </a:rPr>
              <a:t>B</a:t>
            </a:r>
            <a:endParaRPr lang="en-US" sz="2400" i="1" dirty="0">
              <a:solidFill>
                <a:srgbClr val="0000FF"/>
              </a:solidFill>
              <a:sym typeface="MT Extra" pitchFamily="18" charset="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endParaRPr lang="en-US" sz="2400" i="1" dirty="0">
              <a:solidFill>
                <a:srgbClr val="0000FF"/>
              </a:solidFill>
              <a:sym typeface="MT Extra" pitchFamily="18" charset="2"/>
            </a:endParaRPr>
          </a:p>
          <a:p>
            <a:pPr>
              <a:lnSpc>
                <a:spcPct val="90000"/>
              </a:lnSpc>
              <a:tabLst>
                <a:tab pos="2005013" algn="ctr"/>
                <a:tab pos="4518025" algn="ctr"/>
              </a:tabLst>
            </a:pPr>
            <a:r>
              <a:rPr lang="en-US" dirty="0">
                <a:sym typeface="MT Extra" pitchFamily="18" charset="2"/>
              </a:rPr>
              <a:t>Multiple such points of synchronization can be enforced using one or more semaphores</a:t>
            </a:r>
          </a:p>
        </p:txBody>
      </p:sp>
    </p:spTree>
    <p:extLst>
      <p:ext uri="{BB962C8B-B14F-4D97-AF65-F5344CB8AC3E}">
        <p14:creationId xmlns:p14="http://schemas.microsoft.com/office/powerpoint/2010/main" val="397964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298450"/>
            <a:ext cx="7273925" cy="9271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Semaphore: </a:t>
            </a:r>
            <a:r>
              <a:rPr lang="en-US" sz="3500" dirty="0" smtClean="0"/>
              <a:t>Mutual exclusion</a:t>
            </a:r>
            <a:endParaRPr lang="en-US" sz="3500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19262"/>
            <a:ext cx="8521700" cy="49101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tabLst>
                <a:tab pos="2513013" algn="l"/>
                <a:tab pos="2857500" algn="l"/>
                <a:tab pos="3148013" algn="l"/>
              </a:tabLst>
            </a:pPr>
            <a:r>
              <a:rPr lang="en-US" sz="2400" dirty="0"/>
              <a:t>Shared data: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2400" b="1" dirty="0"/>
              <a:t>	   </a:t>
            </a:r>
            <a:r>
              <a:rPr lang="en-US" sz="2400" i="1" dirty="0">
                <a:solidFill>
                  <a:srgbClr val="0000FF"/>
                </a:solidFill>
              </a:rPr>
              <a:t>semaphore </a:t>
            </a:r>
            <a:r>
              <a:rPr lang="en-US" sz="2400" i="1" dirty="0" err="1">
                <a:solidFill>
                  <a:srgbClr val="0000FF"/>
                </a:solidFill>
              </a:rPr>
              <a:t>mutex</a:t>
            </a:r>
            <a:r>
              <a:rPr lang="en-US" sz="2400" i="1" dirty="0">
                <a:solidFill>
                  <a:srgbClr val="0000FF"/>
                </a:solidFill>
              </a:rPr>
              <a:t>;  </a:t>
            </a:r>
            <a:r>
              <a:rPr lang="en-US" sz="2400" i="1" dirty="0" smtClean="0">
                <a:solidFill>
                  <a:srgbClr val="0000FF"/>
                </a:solidFill>
              </a:rPr>
              <a:t>			/*</a:t>
            </a:r>
            <a:r>
              <a:rPr lang="en-US" sz="2400" b="1" i="1" dirty="0" smtClean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initially </a:t>
            </a:r>
            <a:r>
              <a:rPr lang="en-US" sz="2400" i="1" dirty="0" err="1">
                <a:solidFill>
                  <a:srgbClr val="0000FF"/>
                </a:solidFill>
              </a:rPr>
              <a:t>mutex</a:t>
            </a:r>
            <a:r>
              <a:rPr lang="en-US" sz="2400" i="1" dirty="0">
                <a:solidFill>
                  <a:srgbClr val="0000FF"/>
                </a:solidFill>
              </a:rPr>
              <a:t> = 1 */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endParaRPr lang="en-US" sz="2400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  <a:tabLst>
                <a:tab pos="2513013" algn="l"/>
                <a:tab pos="2857500" algn="l"/>
                <a:tab pos="3148013" algn="l"/>
              </a:tabLst>
            </a:pPr>
            <a:r>
              <a:rPr lang="en-US" sz="2400" dirty="0"/>
              <a:t>Process P</a:t>
            </a:r>
            <a:r>
              <a:rPr lang="en-US" sz="2400" baseline="-25000" dirty="0"/>
              <a:t>i</a:t>
            </a:r>
            <a:r>
              <a:rPr lang="en-US" sz="2400" dirty="0"/>
              <a:t>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endParaRPr lang="en-US" sz="2400" dirty="0"/>
          </a:p>
          <a:p>
            <a:pPr lvl="1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dirty="0"/>
              <a:t>	  </a:t>
            </a:r>
            <a:r>
              <a:rPr lang="en-US" sz="3000" i="1" dirty="0">
                <a:solidFill>
                  <a:srgbClr val="0000FF"/>
                </a:solidFill>
              </a:rPr>
              <a:t>do {</a:t>
            </a:r>
            <a:br>
              <a:rPr lang="en-US" sz="3000" i="1" dirty="0">
                <a:solidFill>
                  <a:srgbClr val="0000FF"/>
                </a:solidFill>
              </a:rPr>
            </a:br>
            <a:r>
              <a:rPr lang="en-US" sz="3000" i="1" dirty="0">
                <a:solidFill>
                  <a:srgbClr val="0000FF"/>
                </a:solidFill>
              </a:rPr>
              <a:t>    wait(</a:t>
            </a:r>
            <a:r>
              <a:rPr lang="en-US" sz="3000" i="1" dirty="0" err="1">
                <a:solidFill>
                  <a:srgbClr val="0000FF"/>
                </a:solidFill>
              </a:rPr>
              <a:t>mutex</a:t>
            </a:r>
            <a:r>
              <a:rPr lang="en-US" sz="3000" i="1" dirty="0" smtClean="0">
                <a:solidFill>
                  <a:srgbClr val="0000FF"/>
                </a:solidFill>
              </a:rPr>
              <a:t>);</a:t>
            </a:r>
          </a:p>
          <a:p>
            <a:pPr lvl="1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i="1" dirty="0">
                <a:solidFill>
                  <a:srgbClr val="0000FF"/>
                </a:solidFill>
              </a:rPr>
              <a:t/>
            </a:r>
            <a:br>
              <a:rPr lang="en-US" sz="3000" i="1" dirty="0">
                <a:solidFill>
                  <a:srgbClr val="0000FF"/>
                </a:solidFill>
              </a:rPr>
            </a:br>
            <a:r>
              <a:rPr lang="en-US" sz="3000" i="1" dirty="0">
                <a:solidFill>
                  <a:srgbClr val="0000FF"/>
                </a:solidFill>
              </a:rPr>
              <a:t>         critical </a:t>
            </a:r>
            <a:r>
              <a:rPr lang="en-US" sz="3000" i="1" dirty="0" smtClean="0">
                <a:solidFill>
                  <a:srgbClr val="0000FF"/>
                </a:solidFill>
              </a:rPr>
              <a:t>section</a:t>
            </a:r>
          </a:p>
          <a:p>
            <a:pPr lvl="1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endParaRPr lang="en-US" sz="3000" i="1" dirty="0">
              <a:solidFill>
                <a:srgbClr val="0000FF"/>
              </a:solidFill>
            </a:endParaRPr>
          </a:p>
          <a:p>
            <a:pPr lvl="2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i="1" dirty="0">
                <a:solidFill>
                  <a:srgbClr val="0000FF"/>
                </a:solidFill>
              </a:rPr>
              <a:t> 	 signal(</a:t>
            </a:r>
            <a:r>
              <a:rPr lang="en-US" sz="3000" i="1" dirty="0" err="1">
                <a:solidFill>
                  <a:srgbClr val="0000FF"/>
                </a:solidFill>
              </a:rPr>
              <a:t>mutex</a:t>
            </a:r>
            <a:r>
              <a:rPr lang="en-US" sz="3000" i="1" dirty="0" smtClean="0">
                <a:solidFill>
                  <a:srgbClr val="0000FF"/>
                </a:solidFill>
              </a:rPr>
              <a:t>);</a:t>
            </a:r>
          </a:p>
          <a:p>
            <a:pPr lvl="2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i="1" dirty="0">
                <a:solidFill>
                  <a:srgbClr val="0000FF"/>
                </a:solidFill>
              </a:rPr>
              <a:t/>
            </a:r>
            <a:br>
              <a:rPr lang="en-US" sz="3000" i="1" dirty="0">
                <a:solidFill>
                  <a:srgbClr val="0000FF"/>
                </a:solidFill>
              </a:rPr>
            </a:br>
            <a:r>
              <a:rPr lang="en-US" sz="3000" i="1" dirty="0">
                <a:solidFill>
                  <a:srgbClr val="0000FF"/>
                </a:solidFill>
              </a:rPr>
              <a:t>        remainder </a:t>
            </a:r>
            <a:r>
              <a:rPr lang="en-US" sz="3000" i="1" dirty="0" smtClean="0">
                <a:solidFill>
                  <a:srgbClr val="0000FF"/>
                </a:solidFill>
              </a:rPr>
              <a:t>section</a:t>
            </a:r>
          </a:p>
          <a:p>
            <a:pPr lvl="2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i="1" dirty="0">
                <a:solidFill>
                  <a:srgbClr val="0000FF"/>
                </a:solidFill>
              </a:rPr>
              <a:t/>
            </a:r>
            <a:br>
              <a:rPr lang="en-US" sz="3000" i="1" dirty="0">
                <a:solidFill>
                  <a:srgbClr val="0000FF"/>
                </a:solidFill>
              </a:rPr>
            </a:br>
            <a:r>
              <a:rPr lang="en-US" sz="3000" i="1" dirty="0">
                <a:solidFill>
                  <a:srgbClr val="0000FF"/>
                </a:solidFill>
              </a:rPr>
              <a:t>} while (1);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b="1" i="1" baseline="-25000" dirty="0">
                <a:solidFill>
                  <a:srgbClr val="0000FF"/>
                </a:solidFill>
              </a:rPr>
              <a:t>	</a:t>
            </a:r>
            <a:r>
              <a:rPr lang="en-US" sz="3000" i="1" baseline="-25000" dirty="0">
                <a:solidFill>
                  <a:srgbClr val="0000FF"/>
                </a:solidFill>
              </a:rPr>
              <a:t>         </a:t>
            </a:r>
            <a:r>
              <a:rPr lang="en-US" sz="3000" baseline="-25000" dirty="0"/>
              <a:t> </a:t>
            </a:r>
            <a:r>
              <a:rPr lang="en-US" sz="3000" i="1" baseline="-25000" dirty="0"/>
              <a:t/>
            </a:r>
            <a:br>
              <a:rPr lang="en-US" sz="3000" i="1" baseline="-25000" dirty="0"/>
            </a:br>
            <a:r>
              <a:rPr lang="en-US" sz="2400" i="1" baseline="-25000" dirty="0"/>
              <a:t/>
            </a:r>
            <a:br>
              <a:rPr lang="en-US" sz="2400" i="1" baseline="-25000" dirty="0"/>
            </a:br>
            <a:endParaRPr lang="en-US" sz="2400" baseline="-25000" dirty="0"/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32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Producer-consumer </a:t>
            </a:r>
            <a:r>
              <a:rPr lang="en-US" altLang="zh-CN" dirty="0"/>
              <a:t>problem</a:t>
            </a:r>
            <a:br>
              <a:rPr lang="en-US" altLang="zh-CN" dirty="0"/>
            </a:br>
            <a:r>
              <a:rPr lang="en-US" altLang="zh-CN" dirty="0" smtClean="0"/>
              <a:t>: Semaphore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22400"/>
            <a:ext cx="7772400" cy="46736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Solve producer-consumer problem</a:t>
            </a:r>
          </a:p>
          <a:p>
            <a:pPr lvl="1" eaLnBrk="1" hangingPunct="1"/>
            <a:r>
              <a:rPr lang="en-US" altLang="zh-CN" dirty="0" smtClean="0"/>
              <a:t>Full: counting the slots that are full; initial value 0</a:t>
            </a:r>
          </a:p>
          <a:p>
            <a:pPr lvl="1" eaLnBrk="1" hangingPunct="1"/>
            <a:r>
              <a:rPr lang="en-US" altLang="zh-CN" dirty="0" smtClean="0"/>
              <a:t>Empty: counting the slots that are empty, initial value N</a:t>
            </a:r>
          </a:p>
          <a:p>
            <a:pPr lvl="1" eaLnBrk="1" hangingPunct="1"/>
            <a:r>
              <a:rPr lang="en-US" altLang="zh-CN" dirty="0" err="1" smtClean="0"/>
              <a:t>Mutex</a:t>
            </a:r>
            <a:r>
              <a:rPr lang="en-US" altLang="zh-CN" dirty="0" smtClean="0"/>
              <a:t>: prevent access the buffer at the same time, initial value 0 (</a:t>
            </a:r>
            <a:r>
              <a:rPr lang="en-US" altLang="zh-CN" b="1" dirty="0" smtClean="0"/>
              <a:t>binary semaphore</a:t>
            </a:r>
            <a:r>
              <a:rPr lang="en-US" altLang="zh-CN" dirty="0" smtClean="0"/>
              <a:t>)</a:t>
            </a: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Synchronization &amp; mutual exclusion</a:t>
            </a:r>
          </a:p>
        </p:txBody>
      </p:sp>
    </p:spTree>
    <p:extLst>
      <p:ext uri="{BB962C8B-B14F-4D97-AF65-F5344CB8AC3E}">
        <p14:creationId xmlns:p14="http://schemas.microsoft.com/office/powerpoint/2010/main" val="37603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09600"/>
            <a:ext cx="5102799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857250"/>
          </a:xfrm>
        </p:spPr>
        <p:txBody>
          <a:bodyPr/>
          <a:lstStyle/>
          <a:p>
            <a:pPr eaLnBrk="1" hangingPunct="1"/>
            <a:r>
              <a:rPr lang="en-US" altLang="zh-CN" smtClean="0"/>
              <a:t>Semaphores</a:t>
            </a:r>
          </a:p>
        </p:txBody>
      </p:sp>
    </p:spTree>
    <p:extLst>
      <p:ext uri="{BB962C8B-B14F-4D97-AF65-F5344CB8AC3E}">
        <p14:creationId xmlns:p14="http://schemas.microsoft.com/office/powerpoint/2010/main" val="33517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70492" y="277416"/>
            <a:ext cx="7716308" cy="576263"/>
          </a:xfrm>
        </p:spPr>
        <p:txBody>
          <a:bodyPr>
            <a:normAutofit fontScale="90000"/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8"/>
            <a:ext cx="8115300" cy="53197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i="1" dirty="0" smtClean="0"/>
              <a:t>		    </a:t>
            </a:r>
            <a:r>
              <a:rPr lang="en-US" sz="3000" i="1" dirty="0" smtClean="0">
                <a:solidFill>
                  <a:srgbClr val="0000FF"/>
                </a:solidFill>
              </a:rPr>
              <a:t>P</a:t>
            </a:r>
            <a:r>
              <a:rPr lang="en-US" sz="3000" baseline="-25000" dirty="0" smtClean="0">
                <a:solidFill>
                  <a:srgbClr val="0000FF"/>
                </a:solidFill>
              </a:rPr>
              <a:t>0</a:t>
            </a:r>
            <a:r>
              <a:rPr lang="en-US" sz="3000" dirty="0" smtClean="0">
                <a:solidFill>
                  <a:srgbClr val="0000FF"/>
                </a:solidFill>
              </a:rPr>
              <a:t>	                </a:t>
            </a:r>
            <a:r>
              <a:rPr lang="en-US" sz="3000" i="1" dirty="0" smtClean="0">
                <a:solidFill>
                  <a:srgbClr val="0000FF"/>
                </a:solidFill>
              </a:rPr>
              <a:t>P</a:t>
            </a:r>
            <a:r>
              <a:rPr lang="en-US" sz="3000" baseline="-25000" dirty="0" smtClean="0">
                <a:solidFill>
                  <a:srgbClr val="0000FF"/>
                </a:solidFill>
              </a:rPr>
              <a:t>1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dirty="0" smtClean="0">
                <a:solidFill>
                  <a:srgbClr val="0000FF"/>
                </a:solidFill>
              </a:rPr>
              <a:t>		  </a:t>
            </a:r>
            <a:r>
              <a:rPr lang="en-US" sz="1700" dirty="0" smtClean="0">
                <a:solidFill>
                  <a:srgbClr val="0000FF"/>
                </a:solidFill>
              </a:rPr>
              <a:t>wait </a:t>
            </a:r>
            <a:r>
              <a:rPr lang="en-US" sz="1700" dirty="0">
                <a:solidFill>
                  <a:srgbClr val="0000FF"/>
                </a:solidFill>
              </a:rPr>
              <a:t>(S); 	                                   wait (Q);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wait (Q); 	                                   wait (S);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 signal (S); 	                                  signal (Q);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 signal (Q); 	                                  signal (S);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endParaRPr lang="en-US" sz="2400" dirty="0" smtClean="0"/>
          </a:p>
          <a:p>
            <a:pPr marL="457200" lvl="1" indent="0"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endParaRPr lang="en-US" sz="2400" dirty="0"/>
          </a:p>
          <a:p>
            <a:pPr marL="457200" lvl="1" indent="0"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2400" dirty="0" smtClean="0"/>
              <a:t>	Let 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FF"/>
                </a:solidFill>
              </a:rPr>
              <a:t>Q</a:t>
            </a:r>
            <a:r>
              <a:rPr lang="en-US" sz="2400" dirty="0"/>
              <a:t> be two semaphores initialized to 1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218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70492" y="277416"/>
            <a:ext cx="77163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Deadlock and Starvation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8"/>
            <a:ext cx="8115300" cy="53197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600" b="1" dirty="0" smtClean="0">
                <a:solidFill>
                  <a:srgbClr val="C00000"/>
                </a:solidFill>
              </a:rPr>
              <a:t>Deadlock</a:t>
            </a:r>
            <a:r>
              <a:rPr lang="en-US" sz="2600" b="1" dirty="0" smtClean="0">
                <a:solidFill>
                  <a:srgbClr val="3366FF"/>
                </a:solidFill>
              </a:rPr>
              <a:t> </a:t>
            </a:r>
            <a:r>
              <a:rPr lang="en-US" sz="2600" dirty="0" smtClean="0"/>
              <a:t>– two or more processes are waiting indefinitely for an event that can be caused by only one of the waiting processes</a:t>
            </a:r>
          </a:p>
          <a:p>
            <a:pPr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600" dirty="0" smtClean="0"/>
              <a:t>Let </a:t>
            </a:r>
            <a:r>
              <a:rPr lang="en-US" sz="2600" dirty="0">
                <a:solidFill>
                  <a:srgbClr val="0000FF"/>
                </a:solidFill>
              </a:rPr>
              <a:t>S</a:t>
            </a:r>
            <a:r>
              <a:rPr lang="en-US" sz="2600" dirty="0" smtClean="0"/>
              <a:t> and </a:t>
            </a:r>
            <a:r>
              <a:rPr lang="en-US" sz="2600" dirty="0">
                <a:solidFill>
                  <a:srgbClr val="0000FF"/>
                </a:solidFill>
              </a:rPr>
              <a:t>Q</a:t>
            </a:r>
            <a:r>
              <a:rPr lang="en-US" sz="2600" dirty="0" smtClean="0"/>
              <a:t> be two semaphores initialized to 1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i="1" dirty="0" smtClean="0"/>
              <a:t>		    </a:t>
            </a:r>
            <a:r>
              <a:rPr lang="en-US" sz="3000" i="1" dirty="0" smtClean="0">
                <a:solidFill>
                  <a:srgbClr val="0000FF"/>
                </a:solidFill>
              </a:rPr>
              <a:t>P</a:t>
            </a:r>
            <a:r>
              <a:rPr lang="en-US" sz="3000" baseline="-25000" dirty="0" smtClean="0">
                <a:solidFill>
                  <a:srgbClr val="0000FF"/>
                </a:solidFill>
              </a:rPr>
              <a:t>0</a:t>
            </a:r>
            <a:r>
              <a:rPr lang="en-US" sz="3000" dirty="0" smtClean="0">
                <a:solidFill>
                  <a:srgbClr val="0000FF"/>
                </a:solidFill>
              </a:rPr>
              <a:t>	                </a:t>
            </a:r>
            <a:r>
              <a:rPr lang="en-US" sz="3000" i="1" dirty="0" smtClean="0">
                <a:solidFill>
                  <a:srgbClr val="0000FF"/>
                </a:solidFill>
              </a:rPr>
              <a:t>P</a:t>
            </a:r>
            <a:r>
              <a:rPr lang="en-US" sz="3000" baseline="-25000" dirty="0" smtClean="0">
                <a:solidFill>
                  <a:srgbClr val="0000FF"/>
                </a:solidFill>
              </a:rPr>
              <a:t>1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dirty="0" smtClean="0">
                <a:solidFill>
                  <a:srgbClr val="0000FF"/>
                </a:solidFill>
              </a:rPr>
              <a:t>		  </a:t>
            </a:r>
            <a:r>
              <a:rPr lang="en-US" sz="1700" dirty="0" smtClean="0">
                <a:solidFill>
                  <a:srgbClr val="0000FF"/>
                </a:solidFill>
              </a:rPr>
              <a:t>wait </a:t>
            </a:r>
            <a:r>
              <a:rPr lang="en-US" sz="1700" dirty="0">
                <a:solidFill>
                  <a:srgbClr val="0000FF"/>
                </a:solidFill>
              </a:rPr>
              <a:t>(S); 	                                   wait (Q);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wait (Q); 	                                   wait (S);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 signal (S); 	                                  signal (Q);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 signal (Q); 	                                  signal (S);</a:t>
            </a:r>
          </a:p>
          <a:p>
            <a:pPr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800" b="1" dirty="0" smtClean="0">
                <a:solidFill>
                  <a:srgbClr val="C00000"/>
                </a:solidFill>
                <a:sym typeface="MT Extra" charset="0"/>
              </a:rPr>
              <a:t>Starvation</a:t>
            </a:r>
            <a:r>
              <a:rPr lang="en-US" sz="2800" dirty="0" smtClean="0">
                <a:solidFill>
                  <a:srgbClr val="3366FF"/>
                </a:solidFill>
                <a:sym typeface="MT Extra" charset="0"/>
              </a:rPr>
              <a:t> </a:t>
            </a:r>
            <a:r>
              <a:rPr lang="en-US" sz="2800" dirty="0" smtClean="0"/>
              <a:t>– indefinite blocking  </a:t>
            </a:r>
          </a:p>
          <a:p>
            <a:pPr lvl="1"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400" dirty="0" smtClean="0"/>
              <a:t>LIFO queue</a:t>
            </a:r>
          </a:p>
          <a:p>
            <a:pPr lvl="1"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400" dirty="0" smtClean="0"/>
              <a:t>A process may never be removed from the semaphore queue in which it is suspended</a:t>
            </a:r>
          </a:p>
          <a:p>
            <a:pPr lvl="1">
              <a:lnSpc>
                <a:spcPct val="90000"/>
              </a:lnSpc>
              <a:tabLst>
                <a:tab pos="1885792" algn="ctr"/>
                <a:tab pos="4570572" algn="ctr"/>
              </a:tabLs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55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20776" y="277416"/>
            <a:ext cx="7566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Readers-Writers Problem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534400" cy="55625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database is shared among a number of concurrent processes</a:t>
            </a:r>
          </a:p>
          <a:p>
            <a:pPr lvl="1"/>
            <a:r>
              <a:rPr lang="en-US" dirty="0" smtClean="0"/>
              <a:t>Readers – only read the data set; they do </a:t>
            </a:r>
            <a:r>
              <a:rPr lang="en-US" b="1" dirty="0" smtClean="0"/>
              <a:t>not </a:t>
            </a:r>
            <a:r>
              <a:rPr lang="en-US" dirty="0" smtClean="0"/>
              <a:t>perform any updates</a:t>
            </a:r>
          </a:p>
          <a:p>
            <a:pPr lvl="1"/>
            <a:r>
              <a:rPr lang="en-US" dirty="0" smtClean="0"/>
              <a:t>Writers   – can both read and write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Problem – allow multiple readers to read at the same time</a:t>
            </a:r>
          </a:p>
          <a:p>
            <a:pPr lvl="1"/>
            <a:r>
              <a:rPr lang="en-US" dirty="0" smtClean="0"/>
              <a:t>Only one single writer can access the shared data at the same 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Several variations of how readers and writers are treated – all involve priorities</a:t>
            </a:r>
          </a:p>
          <a:p>
            <a:endParaRPr lang="en-US" dirty="0" smtClean="0"/>
          </a:p>
          <a:p>
            <a:r>
              <a:rPr lang="en-US" dirty="0" smtClean="0"/>
              <a:t>Shared Data</a:t>
            </a:r>
          </a:p>
          <a:p>
            <a:pPr lvl="1"/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Semaphore </a:t>
            </a:r>
            <a:r>
              <a:rPr lang="en-US" dirty="0" err="1" smtClean="0">
                <a:solidFill>
                  <a:srgbClr val="FF0000"/>
                </a:solidFill>
              </a:rPr>
              <a:t>mutex</a:t>
            </a:r>
            <a:r>
              <a:rPr lang="en-US" dirty="0" smtClean="0"/>
              <a:t> initialized to 1</a:t>
            </a:r>
          </a:p>
          <a:p>
            <a:pPr lvl="1"/>
            <a:r>
              <a:rPr lang="en-US" dirty="0" smtClean="0"/>
              <a:t>Semaphore </a:t>
            </a:r>
            <a:r>
              <a:rPr lang="en-US" dirty="0" err="1" smtClean="0">
                <a:solidFill>
                  <a:srgbClr val="FF0000"/>
                </a:solidFill>
              </a:rPr>
              <a:t>wrt</a:t>
            </a:r>
            <a:r>
              <a:rPr lang="en-US" dirty="0" smtClean="0"/>
              <a:t> initialized to 1</a:t>
            </a:r>
          </a:p>
          <a:p>
            <a:pPr lvl="1"/>
            <a:r>
              <a:rPr lang="en-US" dirty="0" smtClean="0"/>
              <a:t>Integer </a:t>
            </a:r>
            <a:r>
              <a:rPr lang="en-US" dirty="0" err="1" smtClean="0">
                <a:solidFill>
                  <a:srgbClr val="FF0000"/>
                </a:solidFill>
              </a:rPr>
              <a:t>readcount</a:t>
            </a:r>
            <a:r>
              <a:rPr lang="en-US" dirty="0" smtClean="0"/>
              <a:t> initialized to 0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243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Scheduling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5344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We have various queues </a:t>
            </a:r>
          </a:p>
          <a:p>
            <a:r>
              <a:rPr lang="en-US" dirty="0" smtClean="0"/>
              <a:t>Single processor system</a:t>
            </a:r>
          </a:p>
          <a:p>
            <a:pPr lvl="1"/>
            <a:r>
              <a:rPr lang="en-US" dirty="0" smtClean="0"/>
              <a:t>Only one CPU=&gt; only one running process</a:t>
            </a:r>
          </a:p>
          <a:p>
            <a:r>
              <a:rPr lang="en-US" dirty="0" smtClean="0"/>
              <a:t>Selection of one process from a group of processes 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Process scheduling</a:t>
            </a:r>
          </a:p>
        </p:txBody>
      </p:sp>
    </p:spTree>
    <p:extLst>
      <p:ext uri="{BB962C8B-B14F-4D97-AF65-F5344CB8AC3E}">
        <p14:creationId xmlns:p14="http://schemas.microsoft.com/office/powerpoint/2010/main" val="24622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2895600"/>
            <a:ext cx="16764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1828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57400" y="1828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24200" y="1828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0" y="914400"/>
            <a:ext cx="609600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1447800" y="2362200"/>
            <a:ext cx="457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219200" y="6019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 flipH="1">
            <a:off x="1524000" y="56388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14600" y="2362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209800" y="6019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>
            <a:off x="2590800" y="5638800"/>
            <a:ext cx="76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276600" y="6019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3276600" y="56388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 flipH="1">
            <a:off x="3124200" y="23622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2711" y="457200"/>
            <a:ext cx="78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43400" y="4419600"/>
            <a:ext cx="4191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Task of the </a:t>
            </a:r>
            <a:r>
              <a:rPr lang="en-US" b="1" dirty="0" smtClean="0"/>
              <a:t>first </a:t>
            </a:r>
            <a:r>
              <a:rPr lang="en-US" dirty="0" smtClean="0"/>
              <a:t>reader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Lock the dataset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Task of the </a:t>
            </a:r>
            <a:r>
              <a:rPr lang="en-US" b="1" dirty="0" smtClean="0"/>
              <a:t>last</a:t>
            </a:r>
            <a:r>
              <a:rPr lang="en-US" dirty="0" smtClean="0"/>
              <a:t> reader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Release the lock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Wakeup the any waiting writer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95800" y="2590800"/>
            <a:ext cx="2590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Writer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Task of the writer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Just lock the dataset and write</a:t>
            </a:r>
          </a:p>
          <a:p>
            <a:endParaRPr lang="en-US" dirty="0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20776" y="277416"/>
            <a:ext cx="7566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Readers-Writers Problem</a:t>
            </a:r>
          </a:p>
        </p:txBody>
      </p:sp>
    </p:spTree>
    <p:extLst>
      <p:ext uri="{BB962C8B-B14F-4D97-AF65-F5344CB8AC3E}">
        <p14:creationId xmlns:p14="http://schemas.microsoft.com/office/powerpoint/2010/main" val="330307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525" y="277416"/>
            <a:ext cx="76612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Readers-Writers Problem (Cont.)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279922"/>
            <a:ext cx="7848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structure of a writer process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        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do {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          wait (</a:t>
            </a:r>
            <a:r>
              <a:rPr lang="en-US" sz="1700" dirty="0" err="1">
                <a:solidFill>
                  <a:srgbClr val="0000FF"/>
                </a:solidFill>
              </a:rPr>
              <a:t>wrt</a:t>
            </a:r>
            <a:r>
              <a:rPr lang="en-US" sz="1700" dirty="0">
                <a:solidFill>
                  <a:srgbClr val="0000FF"/>
                </a:solidFill>
              </a:rPr>
              <a:t>) ;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  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               //    writing is performed</a:t>
            </a:r>
          </a:p>
          <a:p>
            <a:pPr>
              <a:buFont typeface="Monotype Sorts" charset="2"/>
              <a:buNone/>
            </a:pPr>
            <a:endParaRPr lang="en-US" sz="1700" dirty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          signal (</a:t>
            </a:r>
            <a:r>
              <a:rPr lang="en-US" sz="1700" dirty="0" err="1">
                <a:solidFill>
                  <a:srgbClr val="0000FF"/>
                </a:solidFill>
              </a:rPr>
              <a:t>wrt</a:t>
            </a:r>
            <a:r>
              <a:rPr lang="en-US" sz="1700" dirty="0">
                <a:solidFill>
                  <a:srgbClr val="0000FF"/>
                </a:solidFill>
              </a:rPr>
              <a:t>) ;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} while (TRUE);</a:t>
            </a:r>
          </a:p>
          <a:p>
            <a:pPr>
              <a:buFont typeface="Monotype Sorts" charset="2"/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313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5050" y="277416"/>
            <a:ext cx="76517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Readers-Writers Problem (Cont.)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79923"/>
            <a:ext cx="8041217" cy="53494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600" dirty="0"/>
              <a:t>The structure of a reader process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1600" dirty="0">
                <a:solidFill>
                  <a:srgbClr val="0000FF"/>
                </a:solidFill>
              </a:rPr>
              <a:t>      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1600" dirty="0">
                <a:solidFill>
                  <a:srgbClr val="0000FF"/>
                </a:solidFill>
              </a:rPr>
              <a:t>	</a:t>
            </a:r>
            <a:r>
              <a:rPr lang="en-US" sz="2000" dirty="0">
                <a:solidFill>
                  <a:srgbClr val="0000FF"/>
                </a:solidFill>
              </a:rPr>
              <a:t>do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wait (</a:t>
            </a:r>
            <a:r>
              <a:rPr lang="en-US" sz="2000" dirty="0" err="1">
                <a:solidFill>
                  <a:srgbClr val="0000FF"/>
                </a:solidFill>
              </a:rPr>
              <a:t>mutex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</a:t>
            </a:r>
            <a:r>
              <a:rPr lang="en-US" sz="2000" dirty="0" err="1">
                <a:solidFill>
                  <a:srgbClr val="0000FF"/>
                </a:solidFill>
              </a:rPr>
              <a:t>readcount</a:t>
            </a:r>
            <a:r>
              <a:rPr lang="en-US" sz="2000" dirty="0">
                <a:solidFill>
                  <a:srgbClr val="0000FF"/>
                </a:solidFill>
              </a:rPr>
              <a:t> ++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if (</a:t>
            </a:r>
            <a:r>
              <a:rPr lang="en-US" sz="2000" dirty="0" err="1">
                <a:solidFill>
                  <a:srgbClr val="0000FF"/>
                </a:solidFill>
              </a:rPr>
              <a:t>readcount</a:t>
            </a:r>
            <a:r>
              <a:rPr lang="en-US" sz="2000" dirty="0">
                <a:solidFill>
                  <a:srgbClr val="0000FF"/>
                </a:solidFill>
              </a:rPr>
              <a:t> == 1)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          wait (</a:t>
            </a:r>
            <a:r>
              <a:rPr lang="en-US" sz="2000" dirty="0" err="1">
                <a:solidFill>
                  <a:srgbClr val="0000FF"/>
                </a:solidFill>
              </a:rPr>
              <a:t>wrt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signal (</a:t>
            </a:r>
            <a:r>
              <a:rPr lang="en-US" sz="2000" dirty="0" err="1">
                <a:solidFill>
                  <a:srgbClr val="0000FF"/>
                </a:solidFill>
              </a:rPr>
              <a:t>mutex</a:t>
            </a:r>
            <a:r>
              <a:rPr lang="en-US" sz="2000" dirty="0">
                <a:solidFill>
                  <a:srgbClr val="0000FF"/>
                </a:solidFill>
              </a:rPr>
              <a:t>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       // reading is performed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wait (</a:t>
            </a:r>
            <a:r>
              <a:rPr lang="en-US" sz="2000" dirty="0" err="1">
                <a:solidFill>
                  <a:srgbClr val="0000FF"/>
                </a:solidFill>
              </a:rPr>
              <a:t>mutex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</a:t>
            </a:r>
            <a:r>
              <a:rPr lang="en-US" sz="2000" dirty="0" err="1">
                <a:solidFill>
                  <a:srgbClr val="0000FF"/>
                </a:solidFill>
              </a:rPr>
              <a:t>readcount</a:t>
            </a:r>
            <a:r>
              <a:rPr lang="en-US" sz="2000" dirty="0">
                <a:solidFill>
                  <a:srgbClr val="0000FF"/>
                </a:solidFill>
              </a:rPr>
              <a:t>  - -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if (</a:t>
            </a:r>
            <a:r>
              <a:rPr lang="en-US" sz="2000" dirty="0" err="1">
                <a:solidFill>
                  <a:srgbClr val="0000FF"/>
                </a:solidFill>
              </a:rPr>
              <a:t>readcount</a:t>
            </a:r>
            <a:r>
              <a:rPr lang="en-US" sz="2000" dirty="0">
                <a:solidFill>
                  <a:srgbClr val="0000FF"/>
                </a:solidFill>
              </a:rPr>
              <a:t>  == 0)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         signal (</a:t>
            </a:r>
            <a:r>
              <a:rPr lang="en-US" sz="2000" dirty="0" err="1">
                <a:solidFill>
                  <a:srgbClr val="0000FF"/>
                </a:solidFill>
              </a:rPr>
              <a:t>wrt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signal (</a:t>
            </a:r>
            <a:r>
              <a:rPr lang="en-US" sz="2000" dirty="0" err="1">
                <a:solidFill>
                  <a:srgbClr val="0000FF"/>
                </a:solidFill>
              </a:rPr>
              <a:t>mutex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} while (TRUE);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1573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database access</a:t>
            </a:r>
          </a:p>
          <a:p>
            <a:r>
              <a:rPr lang="en-US" dirty="0" smtClean="0"/>
              <a:t>Current solution</a:t>
            </a:r>
          </a:p>
          <a:p>
            <a:pPr lvl="1"/>
            <a:r>
              <a:rPr lang="en-US" dirty="0" smtClean="0"/>
              <a:t>Reader gets priority over writer</a:t>
            </a:r>
          </a:p>
          <a:p>
            <a:r>
              <a:rPr lang="en-US" dirty="0" smtClean="0"/>
              <a:t>Home work</a:t>
            </a:r>
          </a:p>
          <a:p>
            <a:pPr lvl="1"/>
            <a:r>
              <a:rPr lang="en-US" dirty="0" smtClean="0"/>
              <a:t>Writer gets priority 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35050" y="277416"/>
            <a:ext cx="76517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Readers-Writers Problem (Cont.)</a:t>
            </a:r>
          </a:p>
        </p:txBody>
      </p:sp>
    </p:spTree>
    <p:extLst>
      <p:ext uri="{BB962C8B-B14F-4D97-AF65-F5344CB8AC3E}">
        <p14:creationId xmlns:p14="http://schemas.microsoft.com/office/powerpoint/2010/main" val="3254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</a:pPr>
            <a:endParaRPr lang="en-US" altLang="zh-CN" sz="2400" dirty="0">
              <a:latin typeface="Arial" charset="0"/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7349" name="Picture 6" descr="02-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363663"/>
            <a:ext cx="428625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9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First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8373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95400"/>
            <a:ext cx="73342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5410200"/>
            <a:ext cx="782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Ensure that two neighboring philosopher should not seize the same fork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35814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Take_fork</a:t>
            </a:r>
            <a:r>
              <a:rPr lang="en-US" dirty="0" smtClean="0"/>
              <a:t>() waits until the fork is available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Available? Then seizes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8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7106709" cy="4783931"/>
          </a:xfrm>
        </p:spPr>
        <p:txBody>
          <a:bodyPr>
            <a:normAutofit fontScale="85000" lnSpcReduction="20000"/>
          </a:bodyPr>
          <a:lstStyle/>
          <a:p>
            <a:pPr marL="378937" indent="-378937">
              <a:lnSpc>
                <a:spcPct val="90000"/>
              </a:lnSpc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/>
              <a:t>The structure of Philosopher</a:t>
            </a:r>
            <a:r>
              <a:rPr lang="en-US" i="1" dirty="0" smtClean="0">
                <a:solidFill>
                  <a:srgbClr val="0000FF"/>
                </a:solidFill>
              </a:rPr>
              <a:t> i</a:t>
            </a:r>
            <a:r>
              <a:rPr lang="en-US" dirty="0" smtClean="0"/>
              <a:t>:</a:t>
            </a:r>
          </a:p>
          <a:p>
            <a:pPr marL="378937" indent="-378937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/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do  { 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          wait ( fork[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] 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     wait ( fork[ (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 + 1) % 5] 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             //  eat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>
              <a:solidFill>
                <a:srgbClr val="0000FF"/>
              </a:solidFill>
            </a:endParaRP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     signal ( fork[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] 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     signal (fork[ (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 + 1) % 5] 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                 //  think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>
              <a:solidFill>
                <a:srgbClr val="0000FF"/>
              </a:solidFill>
            </a:endParaRP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} while (TRUE);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>
              <a:solidFill>
                <a:srgbClr val="0000FF"/>
              </a:solidFill>
            </a:endParaRPr>
          </a:p>
          <a:p>
            <a:pPr marL="378937" indent="-378937">
              <a:lnSpc>
                <a:spcPct val="90000"/>
              </a:lnSpc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/>
              <a:t>What is the problem with this algorithm?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57800" y="1828800"/>
            <a:ext cx="365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tabLst>
                <a:tab pos="1367949" algn="l"/>
                <a:tab pos="1540193" algn="l"/>
              </a:tabLst>
            </a:pPr>
            <a:r>
              <a:rPr lang="en-US" sz="2400" dirty="0"/>
              <a:t>Semaphore </a:t>
            </a:r>
            <a:r>
              <a:rPr lang="en-US" sz="2400" dirty="0" smtClean="0">
                <a:solidFill>
                  <a:srgbClr val="FF0000"/>
                </a:solidFill>
              </a:rPr>
              <a:t>fork </a:t>
            </a:r>
            <a:r>
              <a:rPr lang="en-US" sz="2400" dirty="0">
                <a:solidFill>
                  <a:srgbClr val="FF0000"/>
                </a:solidFill>
              </a:rPr>
              <a:t>[5]</a:t>
            </a:r>
            <a:r>
              <a:rPr lang="en-US" sz="2400" dirty="0"/>
              <a:t> initialized to 1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12192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fork is implemented as a semaphore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36576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Ensures no two neighboring philosophers can eat simultaneously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7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First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8373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95400"/>
            <a:ext cx="73342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4791670"/>
            <a:ext cx="7820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Suppose all of them take the left fork simultaneously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None of them will get the right fork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Deadlock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35814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Take_fork</a:t>
            </a:r>
            <a:r>
              <a:rPr lang="en-US" dirty="0" smtClean="0"/>
              <a:t>() waits until the fork is available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Available? Then seizes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0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Second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828800"/>
            <a:ext cx="782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taking the left fork, philosopher checks to see if right fork is available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If not, puts down the left fork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011269"/>
            <a:ext cx="7820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Limitation </a:t>
            </a:r>
          </a:p>
          <a:p>
            <a:endParaRPr lang="en-U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All of them start simultaneously, pick up the left forks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Seeing that their right forks are not available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Putting down their left fork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Starvation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Random delay (Exponential </a:t>
            </a:r>
            <a:r>
              <a:rPr lang="en-US" dirty="0" err="1" smtClean="0"/>
              <a:t>backoff</a:t>
            </a:r>
            <a:r>
              <a:rPr lang="en-US" dirty="0" smtClean="0"/>
              <a:t>) not going to help for critical systems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54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Third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8373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95400"/>
            <a:ext cx="73342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28310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Wait(</a:t>
            </a:r>
            <a:r>
              <a:rPr lang="en-US" dirty="0" err="1" smtClean="0"/>
              <a:t>mutex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45074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signal(</a:t>
            </a:r>
            <a:r>
              <a:rPr lang="en-US" dirty="0" err="1" smtClean="0"/>
              <a:t>mutex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7150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resource utilization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Scheduling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1" y="1143000"/>
            <a:ext cx="83058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Scheduler</a:t>
            </a:r>
          </a:p>
          <a:p>
            <a:pPr lvl="1"/>
            <a:r>
              <a:rPr lang="en-US" dirty="0" smtClean="0"/>
              <a:t>Selects a process from a set of processes</a:t>
            </a:r>
          </a:p>
          <a:p>
            <a:r>
              <a:rPr lang="en-US" dirty="0" smtClean="0"/>
              <a:t>Two kinds of schedulers</a:t>
            </a:r>
          </a:p>
          <a:p>
            <a:pPr marL="0" indent="0">
              <a:buNone/>
            </a:pPr>
            <a:r>
              <a:rPr lang="en-US" dirty="0" smtClean="0"/>
              <a:t>1. Long term schedulers, job scheduler</a:t>
            </a:r>
          </a:p>
          <a:p>
            <a:pPr lvl="1"/>
            <a:r>
              <a:rPr lang="en-US" dirty="0" smtClean="0"/>
              <a:t>A large number of processes are submitted (more than memory capacity)</a:t>
            </a:r>
          </a:p>
          <a:p>
            <a:pPr lvl="1"/>
            <a:r>
              <a:rPr lang="en-US" dirty="0" smtClean="0"/>
              <a:t>Stored in disk</a:t>
            </a:r>
          </a:p>
          <a:p>
            <a:pPr lvl="1"/>
            <a:r>
              <a:rPr lang="en-US" dirty="0" smtClean="0"/>
              <a:t>Long term scheduler selects process from job pool and loads in memory</a:t>
            </a:r>
          </a:p>
          <a:p>
            <a:pPr marL="0" indent="0">
              <a:buNone/>
            </a:pPr>
            <a:r>
              <a:rPr lang="en-US" dirty="0" smtClean="0"/>
              <a:t>2. Short term scheduler, CPU scheduler </a:t>
            </a:r>
          </a:p>
          <a:p>
            <a:pPr lvl="1"/>
            <a:r>
              <a:rPr lang="en-US" dirty="0" smtClean="0"/>
              <a:t>Selects one process among the processes in the memory (ready queue)</a:t>
            </a:r>
          </a:p>
          <a:p>
            <a:pPr lvl="1"/>
            <a:r>
              <a:rPr lang="en-US" dirty="0" smtClean="0"/>
              <a:t>Allocates to CPU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0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455466"/>
              </p:ext>
            </p:extLst>
          </p:nvPr>
        </p:nvGraphicFramePr>
        <p:xfrm>
          <a:off x="1143000" y="3058160"/>
          <a:ext cx="69342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normAutofit fontScale="90000"/>
          </a:bodyPr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Final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795187"/>
              </p:ext>
            </p:extLst>
          </p:nvPr>
        </p:nvGraphicFramePr>
        <p:xfrm>
          <a:off x="1143000" y="4267200"/>
          <a:ext cx="6934200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4600" y="17526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philosopher, maintain </a:t>
            </a:r>
            <a:r>
              <a:rPr lang="en-US" b="1" dirty="0" smtClean="0"/>
              <a:t>state </a:t>
            </a:r>
            <a:r>
              <a:rPr lang="en-US" dirty="0" smtClean="0"/>
              <a:t>and 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971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state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4191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00200" y="2590800"/>
            <a:ext cx="0" cy="565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0100" y="1937266"/>
            <a:ext cx="140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Thinking (0), Hungry (1), Eating (2)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2514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 </a:t>
            </a:r>
            <a:r>
              <a:rPr lang="en-US" dirty="0" err="1" smtClean="0"/>
              <a:t>int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38216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semaphore array, initialized to 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52578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State</a:t>
            </a:r>
            <a:r>
              <a:rPr lang="en-US" dirty="0" smtClean="0"/>
              <a:t> takes care of acquiring the fork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</a:t>
            </a:r>
            <a:r>
              <a:rPr lang="en-US" dirty="0" smtClean="0"/>
              <a:t> stops a philosopher from eating when fork is not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55638" y="5227638"/>
            <a:ext cx="1050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CN"/>
              <a:t>. . .</a:t>
            </a:r>
          </a:p>
        </p:txBody>
      </p:sp>
      <p:pic>
        <p:nvPicPr>
          <p:cNvPr id="59399" name="Picture 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30325"/>
            <a:ext cx="7927975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3"/>
          <p:cNvSpPr txBox="1">
            <a:spLocks noChangeArrowheads="1"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Dining Philosophers 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Final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0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300038" y="4435475"/>
            <a:ext cx="1050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CN"/>
              <a:t>. . .</a:t>
            </a:r>
          </a:p>
        </p:txBody>
      </p:sp>
      <p:pic>
        <p:nvPicPr>
          <p:cNvPr id="60422" name="Picture 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279650"/>
            <a:ext cx="8686800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61938" y="1585913"/>
            <a:ext cx="1050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CN"/>
              <a:t>. . .</a:t>
            </a:r>
          </a:p>
        </p:txBody>
      </p:sp>
      <p:sp>
        <p:nvSpPr>
          <p:cNvPr id="8" name="Title 3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altLang="zh-CN" sz="3600" smtClean="0">
                <a:solidFill>
                  <a:srgbClr val="FF0000"/>
                </a:solidFill>
                <a:latin typeface="Arial" charset="0"/>
              </a:rPr>
              <a:t>Dining Philosophers Problem</a:t>
            </a:r>
          </a:p>
          <a:p>
            <a:pPr eaLnBrk="0" hangingPunct="0"/>
            <a:r>
              <a:rPr lang="en-US" altLang="zh-CN" sz="3600" smtClean="0">
                <a:solidFill>
                  <a:srgbClr val="FF0000"/>
                </a:solidFill>
                <a:latin typeface="Arial" charset="0"/>
              </a:rPr>
              <a:t>Final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38288"/>
            <a:ext cx="8448675" cy="40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31775" y="968375"/>
            <a:ext cx="10509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CN"/>
              <a:t>. . .</a:t>
            </a:r>
          </a:p>
        </p:txBody>
      </p:sp>
      <p:sp>
        <p:nvSpPr>
          <p:cNvPr id="7" name="Title 3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altLang="zh-CN" sz="3600" smtClean="0">
                <a:solidFill>
                  <a:srgbClr val="FF0000"/>
                </a:solidFill>
                <a:latin typeface="Arial" charset="0"/>
              </a:rPr>
              <a:t>Dining Philosophers Problem</a:t>
            </a:r>
          </a:p>
          <a:p>
            <a:pPr eaLnBrk="0" hangingPunct="0"/>
            <a:r>
              <a:rPr lang="en-US" altLang="zh-CN" sz="3600" smtClean="0">
                <a:solidFill>
                  <a:srgbClr val="FF0000"/>
                </a:solidFill>
                <a:latin typeface="Arial" charset="0"/>
              </a:rPr>
              <a:t>Final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8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7772400" cy="1143000"/>
          </a:xfrm>
        </p:spPr>
        <p:txBody>
          <a:bodyPr/>
          <a:lstStyle/>
          <a:p>
            <a:r>
              <a:rPr lang="en-US" dirty="0"/>
              <a:t>The Sleeping Barber </a:t>
            </a:r>
            <a:r>
              <a:rPr lang="en-US" dirty="0" smtClean="0"/>
              <a:t>Problem</a:t>
            </a:r>
            <a:endParaRPr lang="en-US" sz="3600" dirty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4" t="36014" r="16373" b="26724"/>
          <a:stretch>
            <a:fillRect/>
          </a:stretch>
        </p:blipFill>
        <p:spPr bwMode="auto">
          <a:xfrm>
            <a:off x="1719263" y="1430338"/>
            <a:ext cx="6191250" cy="52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58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Actions taken by barber and customer takes unknown amount of time (checking waiting room, entering shop, taking waiting room chair)</a:t>
            </a:r>
          </a:p>
          <a:p>
            <a:r>
              <a:rPr lang="en-US" sz="2000" dirty="0" smtClean="0"/>
              <a:t>Scenario 1</a:t>
            </a:r>
          </a:p>
          <a:p>
            <a:pPr lvl="1"/>
            <a:r>
              <a:rPr lang="en-US" sz="1600" dirty="0" smtClean="0"/>
              <a:t>Customer arrives, observe that barber busy</a:t>
            </a:r>
          </a:p>
          <a:p>
            <a:pPr lvl="1"/>
            <a:r>
              <a:rPr lang="en-US" sz="1600" dirty="0" smtClean="0"/>
              <a:t>Goes to waiting room</a:t>
            </a:r>
          </a:p>
          <a:p>
            <a:pPr lvl="1"/>
            <a:r>
              <a:rPr lang="en-US" sz="1600" dirty="0" smtClean="0"/>
              <a:t>While he is on the way, barber finishes the haircut</a:t>
            </a:r>
          </a:p>
          <a:p>
            <a:pPr lvl="1"/>
            <a:r>
              <a:rPr lang="en-US" sz="1600" dirty="0" smtClean="0"/>
              <a:t>Barber checks the waiting room</a:t>
            </a:r>
          </a:p>
          <a:p>
            <a:pPr lvl="1"/>
            <a:r>
              <a:rPr lang="en-US" sz="1600" dirty="0" smtClean="0"/>
              <a:t>Since no one there, Barber sleeps</a:t>
            </a:r>
          </a:p>
          <a:p>
            <a:pPr lvl="1"/>
            <a:r>
              <a:rPr lang="en-US" sz="1600" dirty="0" smtClean="0"/>
              <a:t>The customer reaches the waiting room and waits forever</a:t>
            </a:r>
          </a:p>
          <a:p>
            <a:r>
              <a:rPr lang="en-US" sz="2000" dirty="0" smtClean="0"/>
              <a:t>Scenario 2</a:t>
            </a:r>
          </a:p>
          <a:p>
            <a:pPr lvl="1"/>
            <a:r>
              <a:rPr lang="en-US" sz="1600" dirty="0" smtClean="0"/>
              <a:t>Two customer arrives at the same time</a:t>
            </a:r>
          </a:p>
          <a:p>
            <a:pPr lvl="1"/>
            <a:r>
              <a:rPr lang="en-US" sz="1600" dirty="0" smtClean="0"/>
              <a:t>Barber is busy</a:t>
            </a:r>
          </a:p>
          <a:p>
            <a:pPr lvl="1"/>
            <a:r>
              <a:rPr lang="en-US" sz="1600" dirty="0" smtClean="0"/>
              <a:t>Both customers try to occupy the same chair!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129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14400" y="2209800"/>
            <a:ext cx="1524000" cy="1447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715000" y="2286000"/>
            <a:ext cx="1524000" cy="1447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754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2907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Barber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6"/>
          </p:cNvCxnSpPr>
          <p:nvPr/>
        </p:nvCxnSpPr>
        <p:spPr>
          <a:xfrm flipV="1">
            <a:off x="2438400" y="2907268"/>
            <a:ext cx="3276600" cy="2643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43200" y="22098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have arrived; waiting for your </a:t>
            </a:r>
            <a:r>
              <a:rPr lang="en-US" dirty="0" smtClean="0"/>
              <a:t>service”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" y="1600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One semaphore: customer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10200" y="3745468"/>
            <a:ext cx="3352800" cy="369332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Barber wakes up, if sleeping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990600" y="4724400"/>
            <a:ext cx="1524000" cy="1447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791200" y="4800600"/>
            <a:ext cx="1524000" cy="1447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1700" y="526363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43000" y="523720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Barber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4" idx="6"/>
          </p:cNvCxnSpPr>
          <p:nvPr/>
        </p:nvCxnSpPr>
        <p:spPr>
          <a:xfrm flipV="1">
            <a:off x="2514600" y="5421868"/>
            <a:ext cx="3276600" cy="2643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19400" y="4724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“I am ready to give service to the next customer”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43000" y="4114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One semaphore: barber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876800" y="4431268"/>
            <a:ext cx="4038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Customer acquires the Barber for service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10200" y="1905000"/>
            <a:ext cx="3352800" cy="369332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No customer: Barber falls asleep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76800" y="6249182"/>
            <a:ext cx="3200400" cy="369332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Customer waits if Barber busy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16575" y="762000"/>
            <a:ext cx="29940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Barber sleeps on “</a:t>
            </a:r>
            <a:r>
              <a:rPr lang="en-US" b="1" dirty="0" smtClean="0"/>
              <a:t>Customer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Customer sleeps on “</a:t>
            </a:r>
            <a:r>
              <a:rPr lang="en-US" b="1" dirty="0" smtClean="0"/>
              <a:t>Barber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28675"/>
          </a:xfrm>
        </p:spPr>
        <p:txBody>
          <a:bodyPr/>
          <a:lstStyle/>
          <a:p>
            <a:r>
              <a:rPr lang="en-US" dirty="0"/>
              <a:t>The Sleeping Barber </a:t>
            </a:r>
            <a:r>
              <a:rPr lang="en-US" dirty="0" smtClean="0"/>
              <a:t>Problem</a:t>
            </a:r>
            <a:endParaRPr lang="en-US" sz="3600" dirty="0"/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808038"/>
            <a:ext cx="4749800" cy="567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3600" y="1371600"/>
            <a:ext cx="2819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Semaphore Barber</a:t>
            </a:r>
            <a:r>
              <a:rPr lang="en-US" dirty="0" smtClean="0"/>
              <a:t>: Used to call a waiting customer. </a:t>
            </a:r>
          </a:p>
          <a:p>
            <a:r>
              <a:rPr lang="en-US" b="1" dirty="0" smtClean="0"/>
              <a:t>Barber=1</a:t>
            </a:r>
            <a:r>
              <a:rPr lang="en-US" dirty="0" smtClean="0"/>
              <a:t>:  Barber is ready to cut hair and a customer is ready (to get service) too!</a:t>
            </a:r>
          </a:p>
          <a:p>
            <a:r>
              <a:rPr lang="en-US" b="1" dirty="0" smtClean="0"/>
              <a:t>Barber=0: </a:t>
            </a:r>
            <a:r>
              <a:rPr lang="en-US" dirty="0" smtClean="0"/>
              <a:t>customer occupies barber  or waits</a:t>
            </a:r>
          </a:p>
          <a:p>
            <a:endParaRPr lang="en-US" dirty="0"/>
          </a:p>
          <a:p>
            <a:r>
              <a:rPr lang="en-US" b="1" dirty="0" smtClean="0"/>
              <a:t>Semaphore customer</a:t>
            </a:r>
            <a:r>
              <a:rPr lang="en-US" dirty="0" smtClean="0"/>
              <a:t>: Customer informs barber that “I have arrived; waiting for your service”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19800" y="47916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hlinkClick r:id="rId4" tooltip="Mutex"/>
              </a:rPr>
              <a:t>Mutex</a:t>
            </a:r>
            <a:r>
              <a:rPr lang="en-US" b="1" dirty="0"/>
              <a:t>:</a:t>
            </a:r>
            <a:r>
              <a:rPr lang="en-US" dirty="0" smtClean="0"/>
              <a:t> Ensures </a:t>
            </a:r>
            <a:r>
              <a:rPr lang="en-US" dirty="0"/>
              <a:t>that only one of the participants can change state at once</a:t>
            </a:r>
          </a:p>
        </p:txBody>
      </p:sp>
    </p:spTree>
    <p:extLst>
      <p:ext uri="{BB962C8B-B14F-4D97-AF65-F5344CB8AC3E}">
        <p14:creationId xmlns:p14="http://schemas.microsoft.com/office/powerpoint/2010/main" val="137968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28675"/>
          </a:xfrm>
        </p:spPr>
        <p:txBody>
          <a:bodyPr/>
          <a:lstStyle/>
          <a:p>
            <a:r>
              <a:rPr lang="en-US" dirty="0"/>
              <a:t>The Sleeping Barber </a:t>
            </a:r>
            <a:r>
              <a:rPr lang="en-US" dirty="0" smtClean="0"/>
              <a:t>Problem</a:t>
            </a:r>
            <a:endParaRPr lang="en-US" sz="3600" dirty="0"/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808038"/>
            <a:ext cx="4749800" cy="567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0" y="2228671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Barber</a:t>
            </a:r>
            <a:r>
              <a:rPr lang="en-US" dirty="0" smtClean="0"/>
              <a:t>: Checking the waiting room and calling the customer makes the </a:t>
            </a:r>
            <a:r>
              <a:rPr lang="en-US" b="1" dirty="0" smtClean="0"/>
              <a:t>critical section 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616575" y="2514600"/>
            <a:ext cx="479425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00800" y="44196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customer: </a:t>
            </a:r>
            <a:r>
              <a:rPr lang="en-US" dirty="0" smtClean="0"/>
              <a:t>Checking the waiting room and informing the barber makes its </a:t>
            </a:r>
            <a:r>
              <a:rPr lang="en-US" b="1" dirty="0" smtClean="0"/>
              <a:t>critical section </a:t>
            </a:r>
            <a:endParaRPr lang="en-US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5486400" y="5158264"/>
            <a:ext cx="914400" cy="995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16575" y="990600"/>
            <a:ext cx="29940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Barber sleeps on “</a:t>
            </a:r>
            <a:r>
              <a:rPr lang="en-US" b="1" dirty="0" smtClean="0"/>
              <a:t>Customer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Customer sleeps on “</a:t>
            </a:r>
            <a:r>
              <a:rPr lang="en-US" b="1" dirty="0" smtClean="0"/>
              <a:t>Barber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9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362200"/>
            <a:ext cx="75501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599" y="2133600"/>
            <a:ext cx="225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 Term Scheduler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867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CPU scheduler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87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138" y="277813"/>
            <a:ext cx="7586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The Deadlock Problem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3488"/>
            <a:ext cx="8105775" cy="501491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set of blocked processes each holding a resource and waiting to acquire a resource held by another process in the set</a:t>
            </a:r>
          </a:p>
          <a:p>
            <a:endParaRPr lang="en-US" dirty="0" smtClean="0"/>
          </a:p>
          <a:p>
            <a:pPr>
              <a:buSzPct val="85000"/>
            </a:pPr>
            <a:r>
              <a:rPr lang="en-US" dirty="0" smtClean="0"/>
              <a:t>Example </a:t>
            </a:r>
          </a:p>
          <a:p>
            <a:pPr lvl="1"/>
            <a:r>
              <a:rPr lang="en-US" dirty="0" smtClean="0"/>
              <a:t>System has 2 disk drives</a:t>
            </a:r>
          </a:p>
          <a:p>
            <a:pPr lvl="1"/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 each hold one disk drive and each needs another one</a:t>
            </a:r>
          </a:p>
          <a:p>
            <a:pPr lvl="1"/>
            <a:endParaRPr lang="en-US" dirty="0" smtClean="0"/>
          </a:p>
          <a:p>
            <a:pPr>
              <a:buSzPct val="85000"/>
            </a:pPr>
            <a:r>
              <a:rPr lang="en-US" dirty="0" smtClean="0"/>
              <a:t>Example </a:t>
            </a:r>
          </a:p>
          <a:p>
            <a:pPr lvl="1"/>
            <a:r>
              <a:rPr lang="en-US" dirty="0" smtClean="0"/>
              <a:t>semaphores </a:t>
            </a:r>
            <a:r>
              <a:rPr lang="en-US" i="1" dirty="0" smtClean="0"/>
              <a:t>A</a:t>
            </a:r>
            <a:r>
              <a:rPr lang="en-US" dirty="0" smtClean="0"/>
              <a:t> and</a:t>
            </a:r>
            <a:r>
              <a:rPr lang="en-US" i="1" dirty="0" smtClean="0"/>
              <a:t> B</a:t>
            </a:r>
            <a:r>
              <a:rPr lang="en-US" dirty="0" smtClean="0"/>
              <a:t>, initialized to 1</a:t>
            </a:r>
            <a:r>
              <a:rPr lang="en-US" sz="2800" dirty="0" smtClean="0"/>
              <a:t> </a:t>
            </a:r>
          </a:p>
          <a:p>
            <a:pPr marL="457200" lvl="1" indent="0">
              <a:buNone/>
            </a:pPr>
            <a:r>
              <a:rPr lang="en-US" i="1" dirty="0" smtClean="0"/>
              <a:t>   P</a:t>
            </a:r>
            <a:r>
              <a:rPr lang="en-US" baseline="-25000" dirty="0" smtClean="0"/>
              <a:t>0</a:t>
            </a:r>
            <a:r>
              <a:rPr lang="en-US" dirty="0" smtClean="0"/>
              <a:t>     		    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</a:p>
          <a:p>
            <a:pPr lvl="1">
              <a:buFont typeface="Monotype Sorts" charset="2"/>
              <a:buNone/>
            </a:pPr>
            <a:r>
              <a:rPr lang="en-US" dirty="0" smtClean="0">
                <a:solidFill>
                  <a:srgbClr val="3366FF"/>
                </a:solidFill>
              </a:rPr>
              <a:t>wait (A);		 wait (B);		</a:t>
            </a:r>
          </a:p>
          <a:p>
            <a:pPr lvl="1">
              <a:buFont typeface="Monotype Sorts" charset="2"/>
              <a:buNone/>
            </a:pPr>
            <a:r>
              <a:rPr lang="en-US" dirty="0" smtClean="0">
                <a:solidFill>
                  <a:srgbClr val="3366FF"/>
                </a:solidFill>
              </a:rPr>
              <a:t>wait(B)		 wait(A)</a:t>
            </a:r>
          </a:p>
          <a:p>
            <a:pPr lvl="1"/>
            <a:endParaRPr lang="en-US" dirty="0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3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To Deadlocks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3200" smtClean="0"/>
              <a:t>Deadlock can be defined formally as follows:	</a:t>
            </a:r>
          </a:p>
          <a:p>
            <a:pPr eaLnBrk="1" hangingPunct="1">
              <a:buFontTx/>
              <a:buNone/>
            </a:pPr>
            <a:r>
              <a:rPr lang="en-US" sz="3200" i="1" smtClean="0"/>
              <a:t>A set of processes is deadlocked if each process in the set is waiting for an event that only another process in the set can cause.</a:t>
            </a:r>
          </a:p>
        </p:txBody>
      </p:sp>
    </p:spTree>
    <p:extLst>
      <p:ext uri="{BB962C8B-B14F-4D97-AF65-F5344CB8AC3E}">
        <p14:creationId xmlns:p14="http://schemas.microsoft.com/office/powerpoint/2010/main" val="11284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System Model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5574"/>
            <a:ext cx="8382000" cy="50514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Resource types </a:t>
            </a:r>
            <a:r>
              <a:rPr lang="en-US" i="1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, . . ., </a:t>
            </a:r>
            <a:r>
              <a:rPr lang="en-US" i="1" dirty="0" err="1" smtClean="0"/>
              <a:t>R</a:t>
            </a:r>
            <a:r>
              <a:rPr lang="en-US" baseline="-25000" dirty="0" err="1" smtClean="0"/>
              <a:t>m</a:t>
            </a:r>
            <a:endParaRPr lang="en-US" baseline="-25000" dirty="0" smtClean="0"/>
          </a:p>
          <a:p>
            <a:pPr lvl="2">
              <a:buFont typeface="Webdings" pitchFamily="18" charset="2"/>
              <a:buNone/>
            </a:pPr>
            <a:r>
              <a:rPr lang="en-US" i="1" dirty="0" smtClean="0"/>
              <a:t>CPU cycles, memory space, I/O devices</a:t>
            </a:r>
          </a:p>
          <a:p>
            <a:pPr lvl="2">
              <a:buFont typeface="Webdings" pitchFamily="18" charset="2"/>
              <a:buNone/>
            </a:pPr>
            <a:endParaRPr lang="en-US" i="1" dirty="0" smtClean="0"/>
          </a:p>
          <a:p>
            <a:r>
              <a:rPr lang="en-US" dirty="0" smtClean="0"/>
              <a:t>Each resource type </a:t>
            </a:r>
            <a:r>
              <a:rPr lang="en-US" i="1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dirty="0" smtClean="0"/>
              <a:t> has </a:t>
            </a:r>
            <a:r>
              <a:rPr lang="en-US" i="1" dirty="0" smtClean="0"/>
              <a:t>W</a:t>
            </a:r>
            <a:r>
              <a:rPr lang="en-US" baseline="-25000" dirty="0" smtClean="0"/>
              <a:t>i</a:t>
            </a:r>
            <a:r>
              <a:rPr lang="en-US" dirty="0" smtClean="0"/>
              <a:t> instances.</a:t>
            </a:r>
          </a:p>
          <a:p>
            <a:endParaRPr lang="en-US" dirty="0" smtClean="0"/>
          </a:p>
          <a:p>
            <a:r>
              <a:rPr lang="en-US" dirty="0" smtClean="0"/>
              <a:t>Each process requests for an instance of a resource type</a:t>
            </a:r>
          </a:p>
          <a:p>
            <a:endParaRPr lang="en-US" dirty="0" smtClean="0"/>
          </a:p>
          <a:p>
            <a:r>
              <a:rPr lang="en-US" dirty="0" smtClean="0"/>
              <a:t>Each process utilizes a resource as follows:</a:t>
            </a:r>
          </a:p>
          <a:p>
            <a:pPr lvl="1"/>
            <a:r>
              <a:rPr lang="en-US" b="1" dirty="0" smtClean="0"/>
              <a:t>request </a:t>
            </a:r>
          </a:p>
          <a:p>
            <a:pPr lvl="1"/>
            <a:r>
              <a:rPr lang="en-US" b="1" dirty="0" smtClean="0"/>
              <a:t>use </a:t>
            </a:r>
          </a:p>
          <a:p>
            <a:pPr lvl="1"/>
            <a:r>
              <a:rPr lang="en-US" b="1" dirty="0" smtClean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418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813"/>
            <a:ext cx="7937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Deadlock: necessary conditions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84338"/>
            <a:ext cx="8158163" cy="477837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Mutual exclusion:</a:t>
            </a:r>
            <a:r>
              <a:rPr lang="en-US" dirty="0" smtClean="0"/>
              <a:t>  only one process at a time can use a resource</a:t>
            </a:r>
          </a:p>
          <a:p>
            <a:endParaRPr lang="en-US" sz="800" dirty="0" smtClean="0"/>
          </a:p>
          <a:p>
            <a:r>
              <a:rPr lang="en-US" b="1" dirty="0" smtClean="0"/>
              <a:t>Hold and wait:</a:t>
            </a:r>
            <a:r>
              <a:rPr lang="en-US" dirty="0" smtClean="0"/>
              <a:t>  a process holding at least one resource is waiting to acquire additional resources held by other processes</a:t>
            </a:r>
          </a:p>
          <a:p>
            <a:endParaRPr lang="en-US" sz="800" dirty="0" smtClean="0"/>
          </a:p>
          <a:p>
            <a:r>
              <a:rPr lang="en-US" b="1" dirty="0" smtClean="0"/>
              <a:t>No preemption:</a:t>
            </a:r>
            <a:r>
              <a:rPr lang="en-US" dirty="0" smtClean="0"/>
              <a:t>  a resource can be released only voluntarily by the process holding it, after that process has completed its task</a:t>
            </a:r>
          </a:p>
          <a:p>
            <a:endParaRPr lang="en-US" sz="800" dirty="0" smtClean="0"/>
          </a:p>
          <a:p>
            <a:r>
              <a:rPr lang="en-US" b="1" dirty="0" smtClean="0"/>
              <a:t>Circular wait:</a:t>
            </a:r>
            <a:r>
              <a:rPr lang="en-US" dirty="0" smtClean="0"/>
              <a:t>  there exists a set {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…,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} of waiting processes such that </a:t>
            </a:r>
            <a:r>
              <a:rPr lang="en-US" i="1" dirty="0" smtClean="0"/>
              <a:t>P</a:t>
            </a:r>
            <a:r>
              <a:rPr lang="en-US" baseline="-25000" dirty="0" smtClean="0"/>
              <a:t>0 </a:t>
            </a:r>
            <a:r>
              <a:rPr lang="en-US" dirty="0" smtClean="0"/>
              <a:t>is waiting for a resource that is held by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is waiting for a resource that is held by </a:t>
            </a:r>
          </a:p>
          <a:p>
            <a:pPr>
              <a:buFont typeface="Monotype Sorts" charset="2"/>
              <a:buNone/>
            </a:pPr>
            <a:r>
              <a:rPr lang="en-US" i="1" dirty="0" smtClean="0"/>
              <a:t>	P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baseline="-25000" dirty="0" smtClean="0"/>
              <a:t>–1</a:t>
            </a:r>
            <a:r>
              <a:rPr lang="en-US" dirty="0" smtClean="0"/>
              <a:t> is waiting for a resource that is held by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, and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is waiting for a resource that is held by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825500" y="1081087"/>
            <a:ext cx="6353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Deadlock can arise if four conditions hold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32141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03300" y="277813"/>
            <a:ext cx="7683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4275" y="1809750"/>
            <a:ext cx="7265988" cy="4019550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V is partitioned into two types:</a:t>
            </a:r>
          </a:p>
          <a:p>
            <a:pPr lvl="1"/>
            <a:r>
              <a:rPr lang="en-US" i="1" smtClean="0"/>
              <a:t>P</a:t>
            </a:r>
            <a:r>
              <a:rPr lang="en-US" smtClean="0"/>
              <a:t> = {</a:t>
            </a:r>
            <a:r>
              <a:rPr lang="en-US" i="1" smtClean="0"/>
              <a:t>P</a:t>
            </a:r>
            <a:r>
              <a:rPr lang="en-US" baseline="-25000" smtClean="0"/>
              <a:t>1</a:t>
            </a:r>
            <a:r>
              <a:rPr lang="en-US" smtClean="0"/>
              <a:t>, </a:t>
            </a:r>
            <a:r>
              <a:rPr lang="en-US" i="1" smtClean="0"/>
              <a:t>P</a:t>
            </a:r>
            <a:r>
              <a:rPr lang="en-US" baseline="-25000" smtClean="0"/>
              <a:t>2</a:t>
            </a:r>
            <a:r>
              <a:rPr lang="en-US" smtClean="0"/>
              <a:t>, …, </a:t>
            </a:r>
            <a:r>
              <a:rPr lang="en-US" i="1" smtClean="0"/>
              <a:t>P</a:t>
            </a:r>
            <a:r>
              <a:rPr lang="en-US" i="1" baseline="-25000" smtClean="0"/>
              <a:t>n</a:t>
            </a:r>
            <a:r>
              <a:rPr lang="en-US" smtClean="0"/>
              <a:t>}, the set consisting of all the processes in the system</a:t>
            </a:r>
            <a:br>
              <a:rPr lang="en-US" smtClean="0"/>
            </a:br>
            <a:endParaRPr lang="en-US" smtClean="0"/>
          </a:p>
          <a:p>
            <a:pPr lvl="1"/>
            <a:r>
              <a:rPr lang="en-US" i="1" smtClean="0"/>
              <a:t>R</a:t>
            </a:r>
            <a:r>
              <a:rPr lang="en-US" smtClean="0"/>
              <a:t> = {</a:t>
            </a:r>
            <a:r>
              <a:rPr lang="en-US" i="1" smtClean="0"/>
              <a:t>R</a:t>
            </a:r>
            <a:r>
              <a:rPr lang="en-US" baseline="-25000" smtClean="0"/>
              <a:t>1</a:t>
            </a:r>
            <a:r>
              <a:rPr lang="en-US" smtClean="0"/>
              <a:t>, </a:t>
            </a:r>
            <a:r>
              <a:rPr lang="en-US" i="1" smtClean="0"/>
              <a:t>R</a:t>
            </a:r>
            <a:r>
              <a:rPr lang="en-US" baseline="-25000" smtClean="0"/>
              <a:t>2</a:t>
            </a:r>
            <a:r>
              <a:rPr lang="en-US" smtClean="0"/>
              <a:t>, …, </a:t>
            </a:r>
            <a:r>
              <a:rPr lang="en-US" i="1" smtClean="0"/>
              <a:t>R</a:t>
            </a:r>
            <a:r>
              <a:rPr lang="en-US" i="1" baseline="-25000" smtClean="0"/>
              <a:t>m</a:t>
            </a:r>
            <a:r>
              <a:rPr lang="en-US" smtClean="0"/>
              <a:t>}, the set consisting of all resource types in the system</a:t>
            </a:r>
          </a:p>
          <a:p>
            <a:pPr lvl="1"/>
            <a:endParaRPr lang="en-US" sz="900" smtClean="0"/>
          </a:p>
          <a:p>
            <a:r>
              <a:rPr lang="en-US" b="1" smtClean="0">
                <a:solidFill>
                  <a:srgbClr val="3366FF"/>
                </a:solidFill>
              </a:rPr>
              <a:t>request edge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directed edge </a:t>
            </a:r>
            <a:r>
              <a:rPr lang="en-US" i="1" smtClean="0"/>
              <a:t>P</a:t>
            </a:r>
            <a:r>
              <a:rPr lang="en-US" i="1" baseline="-25000" smtClean="0"/>
              <a:t>i </a:t>
            </a:r>
            <a:r>
              <a:rPr lang="en-US" smtClean="0">
                <a:sym typeface="Symbol" pitchFamily="18" charset="2"/>
              </a:rPr>
              <a:t> </a:t>
            </a:r>
            <a:r>
              <a:rPr lang="en-US" i="1" smtClean="0">
                <a:sym typeface="Symbol" pitchFamily="18" charset="2"/>
              </a:rPr>
              <a:t>R</a:t>
            </a:r>
            <a:r>
              <a:rPr lang="en-US" i="1" baseline="-25000" smtClean="0">
                <a:sym typeface="Symbol" pitchFamily="18" charset="2"/>
              </a:rPr>
              <a:t>j</a:t>
            </a:r>
          </a:p>
          <a:p>
            <a:endParaRPr lang="en-US" sz="800" i="1" baseline="-25000" smtClean="0">
              <a:sym typeface="Symbol" pitchFamily="18" charset="2"/>
            </a:endParaRPr>
          </a:p>
          <a:p>
            <a:r>
              <a:rPr lang="en-US" b="1" smtClean="0">
                <a:solidFill>
                  <a:srgbClr val="3366FF"/>
                </a:solidFill>
                <a:sym typeface="Symbol" pitchFamily="18" charset="2"/>
              </a:rPr>
              <a:t>assignment edge</a:t>
            </a:r>
            <a:r>
              <a:rPr lang="en-US" smtClean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smtClean="0"/>
              <a:t>– directed edge </a:t>
            </a:r>
            <a:r>
              <a:rPr lang="en-US" i="1" smtClean="0"/>
              <a:t>R</a:t>
            </a:r>
            <a:r>
              <a:rPr lang="en-US" i="1" baseline="-25000" smtClean="0"/>
              <a:t>j</a:t>
            </a:r>
            <a:r>
              <a:rPr lang="en-US" i="1" smtClean="0"/>
              <a:t> </a:t>
            </a:r>
            <a:r>
              <a:rPr lang="en-US" smtClean="0">
                <a:sym typeface="Symbol" pitchFamily="18" charset="2"/>
              </a:rPr>
              <a:t> </a:t>
            </a:r>
            <a:r>
              <a:rPr lang="en-US" i="1" smtClean="0">
                <a:sym typeface="Symbol" pitchFamily="18" charset="2"/>
              </a:rPr>
              <a:t>P</a:t>
            </a:r>
            <a:r>
              <a:rPr lang="en-US" i="1" baseline="-25000" smtClean="0">
                <a:sym typeface="Symbol" pitchFamily="18" charset="2"/>
              </a:rPr>
              <a:t>i</a:t>
            </a:r>
            <a:endParaRPr lang="en-US" smtClean="0">
              <a:sym typeface="Symbol" pitchFamily="18" charset="2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822325" y="1271588"/>
            <a:ext cx="4692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A set of vertices </a:t>
            </a:r>
            <a:r>
              <a:rPr lang="en-US" sz="2000" i="1">
                <a:latin typeface="Helvetica" pitchFamily="34" charset="0"/>
              </a:rPr>
              <a:t>V</a:t>
            </a:r>
            <a:r>
              <a:rPr lang="en-US" sz="2000">
                <a:latin typeface="Helvetica" pitchFamily="34" charset="0"/>
              </a:rPr>
              <a:t> and a set of edges </a:t>
            </a:r>
            <a:r>
              <a:rPr lang="en-US" sz="2000" i="1">
                <a:latin typeface="Helvetica" pitchFamily="34" charset="0"/>
              </a:rPr>
              <a:t>E</a:t>
            </a:r>
            <a:r>
              <a:rPr lang="en-US" sz="2000">
                <a:latin typeface="Helvetic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7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277813"/>
            <a:ext cx="7810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 (Cont.)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Process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Resource Type with 4 instances</a:t>
            </a:r>
          </a:p>
          <a:p>
            <a:pPr>
              <a:buFont typeface="Monotype Sorts" charset="2"/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requests instance of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dirty="0" smtClean="0"/>
          </a:p>
          <a:p>
            <a:endParaRPr lang="en-US" dirty="0" smtClean="0"/>
          </a:p>
          <a:p>
            <a:pPr>
              <a:buFont typeface="Monotype Sorts" charset="2"/>
              <a:buNone/>
            </a:pPr>
            <a:endParaRPr lang="en-US" dirty="0" smtClean="0"/>
          </a:p>
          <a:p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is holding an instance of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i="1" dirty="0" smtClean="0"/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6210300" y="1619250"/>
            <a:ext cx="495300" cy="495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Oval 5"/>
          <p:cNvSpPr>
            <a:spLocks noChangeArrowheads="1"/>
          </p:cNvSpPr>
          <p:nvPr/>
        </p:nvSpPr>
        <p:spPr bwMode="auto">
          <a:xfrm>
            <a:off x="5930900" y="5562600"/>
            <a:ext cx="495300" cy="495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>
                <a:latin typeface="Helvetica" pitchFamily="34" charset="0"/>
              </a:rPr>
              <a:t>P</a:t>
            </a:r>
            <a:r>
              <a:rPr lang="en-US" i="1" baseline="-25000">
                <a:latin typeface="Helvetica" pitchFamily="34" charset="0"/>
              </a:rPr>
              <a:t>i</a:t>
            </a:r>
            <a:endParaRPr lang="en-US">
              <a:latin typeface="Helvetica" pitchFamily="34" charset="0"/>
            </a:endParaRP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5740400" y="4243387"/>
            <a:ext cx="495300" cy="495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 dirty="0">
                <a:latin typeface="Helvetica" pitchFamily="34" charset="0"/>
              </a:rPr>
              <a:t>P</a:t>
            </a:r>
            <a:r>
              <a:rPr lang="en-US" i="1" baseline="-25000" dirty="0">
                <a:latin typeface="Helvetica" pitchFamily="34" charset="0"/>
              </a:rPr>
              <a:t>i</a:t>
            </a:r>
            <a:endParaRPr lang="en-US" i="1" dirty="0">
              <a:latin typeface="Helvetica" pitchFamily="34" charset="0"/>
            </a:endParaRPr>
          </a:p>
        </p:txBody>
      </p:sp>
      <p:grpSp>
        <p:nvGrpSpPr>
          <p:cNvPr id="11271" name="Group 12"/>
          <p:cNvGrpSpPr>
            <a:grpSpLocks/>
          </p:cNvGrpSpPr>
          <p:nvPr/>
        </p:nvGrpSpPr>
        <p:grpSpPr bwMode="auto">
          <a:xfrm>
            <a:off x="6248400" y="2911475"/>
            <a:ext cx="438150" cy="419100"/>
            <a:chOff x="2666" y="1966"/>
            <a:chExt cx="276" cy="264"/>
          </a:xfrm>
          <a:solidFill>
            <a:srgbClr val="FFFF00"/>
          </a:solidFill>
        </p:grpSpPr>
        <p:sp>
          <p:nvSpPr>
            <p:cNvPr id="11288" name="Rectangle 7"/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" name="Rectangle 8"/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0" name="Rectangle 9"/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Rectangle 10"/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2" name="Rectangle 11"/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2" name="Group 13"/>
          <p:cNvGrpSpPr>
            <a:grpSpLocks/>
          </p:cNvGrpSpPr>
          <p:nvPr/>
        </p:nvGrpSpPr>
        <p:grpSpPr bwMode="auto">
          <a:xfrm>
            <a:off x="6572250" y="4306887"/>
            <a:ext cx="438150" cy="419100"/>
            <a:chOff x="2666" y="1966"/>
            <a:chExt cx="276" cy="264"/>
          </a:xfrm>
          <a:solidFill>
            <a:srgbClr val="FFFF00"/>
          </a:solidFill>
        </p:grpSpPr>
        <p:sp>
          <p:nvSpPr>
            <p:cNvPr id="11283" name="Rectangle 14"/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Rectangle 15"/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Rectangle 16"/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Rectangle 17"/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Rectangle 18"/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3" name="Line 19"/>
          <p:cNvSpPr>
            <a:spLocks noChangeShapeType="1"/>
          </p:cNvSpPr>
          <p:nvPr/>
        </p:nvSpPr>
        <p:spPr bwMode="auto">
          <a:xfrm>
            <a:off x="6245225" y="451008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Text Box 20"/>
          <p:cNvSpPr txBox="1">
            <a:spLocks noChangeArrowheads="1"/>
          </p:cNvSpPr>
          <p:nvPr/>
        </p:nvSpPr>
        <p:spPr bwMode="auto">
          <a:xfrm>
            <a:off x="6632575" y="4724400"/>
            <a:ext cx="338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>
                <a:latin typeface="Helvetica" pitchFamily="34" charset="0"/>
              </a:rPr>
              <a:t>R</a:t>
            </a:r>
            <a:r>
              <a:rPr lang="en-US" sz="1400" i="1" baseline="-25000">
                <a:latin typeface="Helvetica" pitchFamily="34" charset="0"/>
              </a:rPr>
              <a:t>j</a:t>
            </a:r>
            <a:endParaRPr lang="en-US" sz="1400" i="1">
              <a:latin typeface="Helvetica" pitchFamily="34" charset="0"/>
            </a:endParaRPr>
          </a:p>
        </p:txBody>
      </p:sp>
      <p:grpSp>
        <p:nvGrpSpPr>
          <p:cNvPr id="11275" name="Group 21"/>
          <p:cNvGrpSpPr>
            <a:grpSpLocks/>
          </p:cNvGrpSpPr>
          <p:nvPr/>
        </p:nvGrpSpPr>
        <p:grpSpPr bwMode="auto">
          <a:xfrm>
            <a:off x="6724650" y="5626100"/>
            <a:ext cx="438150" cy="419100"/>
            <a:chOff x="2666" y="1966"/>
            <a:chExt cx="276" cy="264"/>
          </a:xfrm>
          <a:solidFill>
            <a:srgbClr val="FFFF00"/>
          </a:solidFill>
        </p:grpSpPr>
        <p:sp>
          <p:nvSpPr>
            <p:cNvPr id="11278" name="Rectangle 22"/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9" name="Rectangle 23"/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0" name="Rectangle 24"/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1" name="Rectangle 25"/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Rectangle 26"/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6" name="Line 27"/>
          <p:cNvSpPr>
            <a:spLocks noChangeShapeType="1"/>
          </p:cNvSpPr>
          <p:nvPr/>
        </p:nvSpPr>
        <p:spPr bwMode="auto">
          <a:xfrm flipH="1">
            <a:off x="6397625" y="5772150"/>
            <a:ext cx="476250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Text Box 28"/>
          <p:cNvSpPr txBox="1">
            <a:spLocks noChangeArrowheads="1"/>
          </p:cNvSpPr>
          <p:nvPr/>
        </p:nvSpPr>
        <p:spPr bwMode="auto">
          <a:xfrm>
            <a:off x="6775450" y="6015038"/>
            <a:ext cx="338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>
                <a:latin typeface="Helvetica" pitchFamily="34" charset="0"/>
              </a:rPr>
              <a:t>R</a:t>
            </a:r>
            <a:r>
              <a:rPr lang="en-US" sz="1400" i="1" baseline="-25000">
                <a:latin typeface="Helvetica" pitchFamily="34" charset="0"/>
              </a:rPr>
              <a:t>j</a:t>
            </a:r>
            <a:endParaRPr lang="en-US" sz="1400" i="1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08038" y="319088"/>
            <a:ext cx="8150225" cy="5127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Example of a Resource Allocation Graph</a:t>
            </a:r>
          </a:p>
        </p:txBody>
      </p:sp>
      <p:pic>
        <p:nvPicPr>
          <p:cNvPr id="12291" name="Picture 1032"/>
          <p:cNvPicPr>
            <a:picLocks noChangeAspect="1" noChangeArrowheads="1"/>
          </p:cNvPicPr>
          <p:nvPr/>
        </p:nvPicPr>
        <p:blipFill>
          <a:blip r:embed="rId3"/>
          <a:srcRect l="25287" t="926" r="25287" b="1532"/>
          <a:stretch>
            <a:fillRect/>
          </a:stretch>
        </p:blipFill>
        <p:spPr bwMode="auto">
          <a:xfrm>
            <a:off x="3146425" y="1804988"/>
            <a:ext cx="2741613" cy="4059237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324600" y="1600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cycle; No deadlock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Figure 6-5. (a) A resource graph. (b) A cycle extracted from (a).</a:t>
            </a:r>
          </a:p>
        </p:txBody>
      </p:sp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One Resource of Each Type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473200"/>
            <a:ext cx="7966075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540385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Contains Cycle; Deadlock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8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84175"/>
            <a:ext cx="8378825" cy="4699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Resource Allocation Graph With A Deadlock</a:t>
            </a:r>
          </a:p>
        </p:txBody>
      </p:sp>
      <p:pic>
        <p:nvPicPr>
          <p:cNvPr id="133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528763"/>
            <a:ext cx="2781300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181600" y="4572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 requests R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8447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400050"/>
            <a:ext cx="7954962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 With A Cycle But No Deadlock</a:t>
            </a:r>
          </a:p>
        </p:txBody>
      </p:sp>
      <p:pic>
        <p:nvPicPr>
          <p:cNvPr id="14339" name="Picture 4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5375" y="1066800"/>
            <a:ext cx="4040188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04800" y="5410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P1-&gt;R1-&gt;P3-&gt;R2-&gt;P1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257800" y="4750832"/>
            <a:ext cx="1828800" cy="20574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6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Scheduling </a:t>
            </a:r>
            <a:r>
              <a:rPr lang="en-US" b="1" dirty="0"/>
              <a:t>queues</a:t>
            </a:r>
            <a:endParaRPr lang="en-US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1" y="1143000"/>
            <a:ext cx="8305800" cy="53340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Maintains </a:t>
            </a:r>
            <a:r>
              <a:rPr lang="en-US" b="1" dirty="0" smtClean="0"/>
              <a:t>scheduling queues </a:t>
            </a:r>
            <a:r>
              <a:rPr lang="en-US" dirty="0" smtClean="0"/>
              <a:t>of processes</a:t>
            </a:r>
          </a:p>
          <a:p>
            <a:pPr lvl="1"/>
            <a:r>
              <a:rPr lang="en-US" b="1" dirty="0" smtClean="0"/>
              <a:t>Job queue</a:t>
            </a:r>
            <a:r>
              <a:rPr lang="en-US" dirty="0" smtClean="0"/>
              <a:t> – set of all processes in the system</a:t>
            </a:r>
          </a:p>
          <a:p>
            <a:pPr lvl="1"/>
            <a:r>
              <a:rPr lang="en-US" b="1" dirty="0" smtClean="0"/>
              <a:t>Ready queue </a:t>
            </a:r>
            <a:r>
              <a:rPr lang="en-US" dirty="0" smtClean="0"/>
              <a:t>– set of all processes residing in main memory, ready and waiting to execute</a:t>
            </a:r>
          </a:p>
          <a:p>
            <a:pPr lvl="1"/>
            <a:r>
              <a:rPr lang="en-US" b="1" dirty="0" smtClean="0"/>
              <a:t>Device queues </a:t>
            </a:r>
            <a:r>
              <a:rPr lang="en-US" dirty="0" smtClean="0"/>
              <a:t>– set of processes waiting for an I/O device</a:t>
            </a:r>
          </a:p>
          <a:p>
            <a:r>
              <a:rPr lang="en-US" dirty="0" smtClean="0"/>
              <a:t>Processes migrate among the various queues</a:t>
            </a:r>
          </a:p>
        </p:txBody>
      </p:sp>
    </p:spTree>
    <p:extLst>
      <p:ext uri="{BB962C8B-B14F-4D97-AF65-F5344CB8AC3E}">
        <p14:creationId xmlns:p14="http://schemas.microsoft.com/office/powerpoint/2010/main" val="32884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2000" y="1905000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If the resource allocation graph does not have a cycle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/>
              <a:t>System is not in a deadlocked state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If there is a cycle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/>
              <a:t>May or may not be in a deadlocked state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30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Figure 6-4. An example of how deadlock occurs </a:t>
            </a:r>
            <a:br>
              <a:rPr lang="en-US" smtClean="0"/>
            </a:br>
            <a:r>
              <a:rPr lang="en-US" smtClean="0"/>
              <a:t>and how it can be avoided.</a:t>
            </a:r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Modeling </a:t>
            </a: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419225"/>
            <a:ext cx="8875712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0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Figure 6-4. An example of how deadlock occurs </a:t>
            </a:r>
            <a:br>
              <a:rPr lang="en-US" smtClean="0"/>
            </a:br>
            <a:r>
              <a:rPr lang="en-US" smtClean="0"/>
              <a:t>and how it can be avoided.</a:t>
            </a:r>
          </a:p>
          <a:p>
            <a:pPr eaLnBrk="1" hangingPunct="1"/>
            <a:endParaRPr lang="en-US" smtClean="0"/>
          </a:p>
        </p:txBody>
      </p:sp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Modeling</a:t>
            </a:r>
          </a:p>
        </p:txBody>
      </p:sp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090613"/>
            <a:ext cx="77438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0" y="579569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Deadlock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82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Figure 6-4. An example of how deadlock occurs </a:t>
            </a:r>
            <a:br>
              <a:rPr lang="en-US" smtClean="0"/>
            </a:br>
            <a:r>
              <a:rPr lang="en-US" smtClean="0"/>
              <a:t>and how it can be avoided.</a:t>
            </a:r>
          </a:p>
          <a:p>
            <a:pPr eaLnBrk="1" hangingPunct="1"/>
            <a:endParaRPr lang="en-US" smtClean="0"/>
          </a:p>
        </p:txBody>
      </p:sp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Modeling </a:t>
            </a: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033463"/>
            <a:ext cx="806767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5824538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Suspend process B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58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Handling</a:t>
            </a:r>
          </a:p>
        </p:txBody>
      </p:sp>
      <p:sp>
        <p:nvSpPr>
          <p:cNvPr id="24579" name="Content Placeholder 4"/>
          <p:cNvSpPr>
            <a:spLocks noGrp="1"/>
          </p:cNvSpPr>
          <p:nvPr>
            <p:ph idx="1"/>
          </p:nvPr>
        </p:nvSpPr>
        <p:spPr>
          <a:xfrm>
            <a:off x="533400" y="1404938"/>
            <a:ext cx="8204200" cy="47672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200" dirty="0" smtClean="0"/>
              <a:t>Strategies for dealing with deadlocks: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Detection and recovery. Let deadlocks occur, detect them, take action.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Dynamic avoidance by careful resource allocation.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Prevention, by structurally negating one of the four required conditions.</a:t>
            </a:r>
          </a:p>
          <a:p>
            <a:pPr>
              <a:buFontTx/>
              <a:buAutoNum type="arabicPeriod"/>
            </a:pPr>
            <a:r>
              <a:rPr lang="en-US" dirty="0" smtClean="0"/>
              <a:t> Just </a:t>
            </a:r>
            <a:r>
              <a:rPr lang="en-US" dirty="0"/>
              <a:t>ignore the problem. </a:t>
            </a:r>
          </a:p>
          <a:p>
            <a:pPr marL="0" indent="0" eaLnBrk="1" hangingPunct="1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74534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3" y="277813"/>
            <a:ext cx="74215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Deadlock Detection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Allow system to enter deadlock state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Detection algorithm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Recovery scheme</a:t>
            </a:r>
          </a:p>
        </p:txBody>
      </p:sp>
    </p:spTree>
    <p:extLst>
      <p:ext uri="{BB962C8B-B14F-4D97-AF65-F5344CB8AC3E}">
        <p14:creationId xmlns:p14="http://schemas.microsoft.com/office/powerpoint/2010/main" val="38424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39150" cy="8445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Single Instance of Each Resource Type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25575"/>
            <a:ext cx="7878763" cy="4975225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>
                <a:sym typeface="Symbol" pitchFamily="18" charset="2"/>
              </a:rPr>
              <a:t>In resource graph</a:t>
            </a:r>
          </a:p>
          <a:p>
            <a:pPr lvl="1"/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 </a:t>
            </a:r>
            <a:r>
              <a:rPr lang="en-US" i="1" dirty="0">
                <a:sym typeface="Symbol" pitchFamily="18" charset="2"/>
              </a:rPr>
              <a:t>R and R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 </a:t>
            </a:r>
            <a:r>
              <a:rPr lang="en-US" i="1" dirty="0" err="1" smtClean="0">
                <a:sym typeface="Symbol" pitchFamily="18" charset="2"/>
              </a:rPr>
              <a:t>P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endParaRPr lang="en-US" i="1" baseline="-25000" dirty="0" smtClean="0">
              <a:sym typeface="Symbol" pitchFamily="18" charset="2"/>
            </a:endParaRPr>
          </a:p>
          <a:p>
            <a:pPr lvl="1"/>
            <a:endParaRPr lang="en-US" dirty="0"/>
          </a:p>
          <a:p>
            <a:r>
              <a:rPr lang="en-US" dirty="0" smtClean="0"/>
              <a:t>Maintain </a:t>
            </a:r>
            <a:r>
              <a:rPr lang="en-US" i="1" dirty="0" smtClean="0"/>
              <a:t>wait-for</a:t>
            </a:r>
            <a:r>
              <a:rPr lang="en-US" dirty="0" smtClean="0"/>
              <a:t> graph</a:t>
            </a:r>
          </a:p>
          <a:p>
            <a:pPr lvl="1"/>
            <a:r>
              <a:rPr lang="en-US" dirty="0" smtClean="0"/>
              <a:t>Nodes are processes</a:t>
            </a:r>
          </a:p>
          <a:p>
            <a:pPr lvl="1"/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 </a:t>
            </a:r>
            <a:r>
              <a:rPr lang="en-US" i="1" dirty="0" err="1" smtClean="0">
                <a:sym typeface="Symbol" pitchFamily="18" charset="2"/>
              </a:rPr>
              <a:t>P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r>
              <a:rPr lang="en-US" i="1" baseline="-25000" dirty="0" smtClean="0">
                <a:sym typeface="Symbol" pitchFamily="18" charset="2"/>
              </a:rPr>
              <a:t>   </a:t>
            </a:r>
            <a:r>
              <a:rPr lang="en-US" dirty="0" smtClean="0">
                <a:sym typeface="Symbol" pitchFamily="18" charset="2"/>
              </a:rPr>
              <a:t>if </a:t>
            </a:r>
            <a:r>
              <a:rPr lang="en-US" i="1" dirty="0" smtClean="0">
                <a:sym typeface="Symbol" pitchFamily="18" charset="2"/>
              </a:rPr>
              <a:t>P</a:t>
            </a:r>
            <a:r>
              <a:rPr lang="en-US" i="1" baseline="-25000" dirty="0" smtClean="0">
                <a:sym typeface="Symbol" pitchFamily="18" charset="2"/>
              </a:rPr>
              <a:t>i</a:t>
            </a:r>
            <a:r>
              <a:rPr lang="en-US" i="1" dirty="0" smtClean="0"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is waiting for</a:t>
            </a:r>
            <a:r>
              <a:rPr lang="en-US" i="1" dirty="0" smtClean="0">
                <a:sym typeface="Symbol" pitchFamily="18" charset="2"/>
              </a:rPr>
              <a:t> </a:t>
            </a:r>
            <a:r>
              <a:rPr lang="en-US" i="1" dirty="0" err="1" smtClean="0">
                <a:sym typeface="Symbol" pitchFamily="18" charset="2"/>
              </a:rPr>
              <a:t>P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endParaRPr lang="en-US" i="1" baseline="-25000" dirty="0" smtClean="0">
              <a:sym typeface="Symbol" pitchFamily="18" charset="2"/>
            </a:endParaRPr>
          </a:p>
          <a:p>
            <a:pPr marL="0" indent="0">
              <a:buNone/>
            </a:pPr>
            <a:r>
              <a:rPr lang="en-US" i="1" dirty="0" smtClean="0">
                <a:sym typeface="Symbol" pitchFamily="18" charset="2"/>
              </a:rPr>
              <a:t/>
            </a:r>
            <a:br>
              <a:rPr lang="en-US" i="1" dirty="0" smtClean="0">
                <a:sym typeface="Symbol" pitchFamily="18" charset="2"/>
              </a:rPr>
            </a:br>
            <a:endParaRPr lang="en-US" i="1" dirty="0" smtClean="0">
              <a:sym typeface="Symbol" pitchFamily="18" charset="2"/>
            </a:endParaRPr>
          </a:p>
          <a:p>
            <a:r>
              <a:rPr lang="en-US" dirty="0" smtClean="0"/>
              <a:t>Periodically invoke an algorithm that searches for a cycle in the graph. </a:t>
            </a:r>
          </a:p>
          <a:p>
            <a:endParaRPr lang="en-US" dirty="0"/>
          </a:p>
          <a:p>
            <a:r>
              <a:rPr lang="en-US" dirty="0" smtClean="0"/>
              <a:t>If there is a cycle, there exists a deadlock</a:t>
            </a:r>
          </a:p>
        </p:txBody>
      </p:sp>
    </p:spTree>
    <p:extLst>
      <p:ext uri="{BB962C8B-B14F-4D97-AF65-F5344CB8AC3E}">
        <p14:creationId xmlns:p14="http://schemas.microsoft.com/office/powerpoint/2010/main" val="122487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89013" y="428625"/>
            <a:ext cx="765492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Resource-Allocation Graph and </a:t>
            </a:r>
            <a:br>
              <a:rPr lang="en-US" sz="2800" smtClean="0"/>
            </a:br>
            <a:r>
              <a:rPr lang="en-US" sz="2800" smtClean="0"/>
              <a:t>Wait-for Graph</a:t>
            </a:r>
          </a:p>
        </p:txBody>
      </p:sp>
      <p:sp>
        <p:nvSpPr>
          <p:cNvPr id="37891" name="Text Box 5"/>
          <p:cNvSpPr txBox="1">
            <a:spLocks noChangeArrowheads="1"/>
          </p:cNvSpPr>
          <p:nvPr/>
        </p:nvSpPr>
        <p:spPr bwMode="auto">
          <a:xfrm>
            <a:off x="1647825" y="5294313"/>
            <a:ext cx="292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Resource-Allocation Graph</a:t>
            </a:r>
          </a:p>
        </p:txBody>
      </p:sp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4810125" y="5294313"/>
            <a:ext cx="314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Corresponding wait-for graph</a:t>
            </a:r>
          </a:p>
        </p:txBody>
      </p:sp>
      <p:pic>
        <p:nvPicPr>
          <p:cNvPr id="37893" name="Picture 6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6425" y="1257300"/>
            <a:ext cx="5937250" cy="383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1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5425"/>
            <a:ext cx="7772400" cy="6286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Several Instances of a Resource Type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20025" cy="4419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Available</a:t>
            </a:r>
            <a:r>
              <a:rPr lang="en-US" sz="2400" i="1" dirty="0" smtClean="0"/>
              <a:t>:</a:t>
            </a:r>
            <a:r>
              <a:rPr lang="en-US" sz="2400" dirty="0" smtClean="0"/>
              <a:t>  A vector of length </a:t>
            </a:r>
            <a:r>
              <a:rPr lang="en-US" sz="2400" i="1" dirty="0" smtClean="0"/>
              <a:t>m</a:t>
            </a:r>
            <a:r>
              <a:rPr lang="en-US" sz="2400" dirty="0" smtClean="0"/>
              <a:t> indicates the number of available resources of each type.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b="1" dirty="0" smtClean="0">
                <a:solidFill>
                  <a:srgbClr val="000000"/>
                </a:solidFill>
              </a:rPr>
              <a:t>Allocation</a:t>
            </a:r>
            <a:r>
              <a:rPr lang="en-US" sz="2400" i="1" dirty="0" smtClean="0"/>
              <a:t>:</a:t>
            </a:r>
            <a:r>
              <a:rPr lang="en-US" sz="2400" dirty="0" smtClean="0"/>
              <a:t>  An </a:t>
            </a:r>
            <a:r>
              <a:rPr lang="en-US" sz="2400" i="1" dirty="0" smtClean="0"/>
              <a:t>n </a:t>
            </a:r>
            <a:r>
              <a:rPr lang="en-US" sz="2400" dirty="0" smtClean="0"/>
              <a:t>x</a:t>
            </a:r>
            <a:r>
              <a:rPr lang="en-US" sz="2400" i="1" dirty="0" smtClean="0"/>
              <a:t> m</a:t>
            </a:r>
            <a:r>
              <a:rPr lang="en-US" sz="2400" dirty="0" smtClean="0"/>
              <a:t> matrix defines the number of resources of each type currently allocated to each process.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b="1" dirty="0" smtClean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  <a:p>
            <a:r>
              <a:rPr lang="en-US" sz="2400" b="1" dirty="0" smtClean="0">
                <a:solidFill>
                  <a:srgbClr val="000000"/>
                </a:solidFill>
              </a:rPr>
              <a:t>Request</a:t>
            </a:r>
            <a:r>
              <a:rPr lang="en-US" sz="2400" i="1" dirty="0" smtClean="0"/>
              <a:t>:</a:t>
            </a:r>
            <a:r>
              <a:rPr lang="en-US" sz="2400" dirty="0" smtClean="0"/>
              <a:t>  An </a:t>
            </a:r>
            <a:r>
              <a:rPr lang="en-US" sz="2400" i="1" dirty="0" smtClean="0"/>
              <a:t>n </a:t>
            </a:r>
            <a:r>
              <a:rPr lang="en-US" sz="2400" dirty="0" smtClean="0"/>
              <a:t>x</a:t>
            </a:r>
            <a:r>
              <a:rPr lang="en-US" sz="2400" i="1" dirty="0" smtClean="0"/>
              <a:t> m</a:t>
            </a:r>
            <a:r>
              <a:rPr lang="en-US" sz="2400" dirty="0" smtClean="0"/>
              <a:t> matrix indicates the current request  of each process.  If </a:t>
            </a:r>
            <a:r>
              <a:rPr lang="en-US" sz="2400" i="1" dirty="0" smtClean="0"/>
              <a:t>Request </a:t>
            </a:r>
            <a:r>
              <a:rPr lang="en-US" sz="2400" dirty="0" smtClean="0"/>
              <a:t>[</a:t>
            </a:r>
            <a:r>
              <a:rPr lang="en-US" sz="2400" i="1" dirty="0" err="1" smtClean="0"/>
              <a:t>i</a:t>
            </a:r>
            <a:r>
              <a:rPr lang="en-US" sz="2400" dirty="0" smtClean="0"/>
              <a:t>][</a:t>
            </a:r>
            <a:r>
              <a:rPr lang="en-US" sz="2400" i="1" dirty="0" smtClean="0"/>
              <a:t>j</a:t>
            </a:r>
            <a:r>
              <a:rPr lang="en-US" sz="2400" dirty="0" smtClean="0"/>
              <a:t>] = </a:t>
            </a:r>
            <a:r>
              <a:rPr lang="en-US" sz="2400" i="1" dirty="0" smtClean="0"/>
              <a:t>k</a:t>
            </a:r>
            <a:r>
              <a:rPr lang="en-US" sz="2400" dirty="0" smtClean="0"/>
              <a:t>, then process</a:t>
            </a:r>
            <a:r>
              <a:rPr lang="en-US" sz="2400" i="1" dirty="0" smtClean="0"/>
              <a:t> P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 is requesting</a:t>
            </a:r>
            <a:r>
              <a:rPr lang="en-US" sz="2400" i="1" dirty="0" smtClean="0"/>
              <a:t> k</a:t>
            </a:r>
            <a:r>
              <a:rPr lang="en-US" sz="2400" dirty="0" smtClean="0"/>
              <a:t> more instances of resource type </a:t>
            </a:r>
            <a:r>
              <a:rPr lang="en-US" sz="2400" i="1" dirty="0" err="1" smtClean="0"/>
              <a:t>R</a:t>
            </a:r>
            <a:r>
              <a:rPr lang="en-US" sz="2400" i="1" baseline="-25000" dirty="0" err="1" smtClean="0"/>
              <a:t>j</a:t>
            </a:r>
            <a:r>
              <a:rPr lang="en-US" sz="2400" dirty="0" smtClean="0"/>
              <a:t>.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66800" y="928688"/>
            <a:ext cx="693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Let </a:t>
            </a: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 = number of processes, and </a:t>
            </a:r>
            <a:r>
              <a:rPr lang="en-US" i="1" dirty="0">
                <a:latin typeface="Helvetica" pitchFamily="34" charset="0"/>
              </a:rPr>
              <a:t>m </a:t>
            </a:r>
            <a:r>
              <a:rPr lang="en-US" dirty="0">
                <a:latin typeface="Helvetica" pitchFamily="34" charset="0"/>
              </a:rPr>
              <a:t>= number of resources types.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95199"/>
              </p:ext>
            </p:extLst>
          </p:nvPr>
        </p:nvGraphicFramePr>
        <p:xfrm>
          <a:off x="1143000" y="3931920"/>
          <a:ext cx="28194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704850"/>
                <a:gridCol w="704850"/>
                <a:gridCol w="704850"/>
              </a:tblGrid>
              <a:tr h="307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90600" y="38100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14400" y="3962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1000" y="403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4355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659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12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528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726578"/>
              </p:ext>
            </p:extLst>
          </p:nvPr>
        </p:nvGraphicFramePr>
        <p:xfrm>
          <a:off x="1485900" y="2362200"/>
          <a:ext cx="6096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R3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299345"/>
              </p:ext>
            </p:extLst>
          </p:nvPr>
        </p:nvGraphicFramePr>
        <p:xfrm>
          <a:off x="5715000" y="3931920"/>
          <a:ext cx="2819400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4850"/>
                <a:gridCol w="704850"/>
                <a:gridCol w="704850"/>
                <a:gridCol w="704850"/>
              </a:tblGrid>
              <a:tr h="307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5562600" y="38100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562600" y="3962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81600" y="403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5181600" y="4355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181600" y="4659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58674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6553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15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248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66900" y="4343400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Allocation matrix   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610350" y="4267200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Request matrix 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94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Figure 6-6. The four data structures needed </a:t>
            </a:r>
            <a:br>
              <a:rPr lang="en-US" smtClean="0"/>
            </a:br>
            <a:r>
              <a:rPr lang="en-US" smtClean="0"/>
              <a:t>by the deadlock detection algorithm.</a:t>
            </a: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528763"/>
            <a:ext cx="8482013" cy="38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09600" y="225425"/>
            <a:ext cx="77724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Several Instances of a Resource Type</a:t>
            </a:r>
            <a:endParaRPr 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66800" y="928688"/>
            <a:ext cx="693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Let </a:t>
            </a: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 = number of processes, and </a:t>
            </a:r>
            <a:r>
              <a:rPr lang="en-US" i="1" dirty="0">
                <a:latin typeface="Helvetica" pitchFamily="34" charset="0"/>
              </a:rPr>
              <a:t>m </a:t>
            </a:r>
            <a:r>
              <a:rPr lang="en-US" dirty="0">
                <a:latin typeface="Helvetica" pitchFamily="34" charset="0"/>
              </a:rPr>
              <a:t>= number of resources types. </a:t>
            </a:r>
          </a:p>
        </p:txBody>
      </p:sp>
    </p:spTree>
    <p:extLst>
      <p:ext uri="{BB962C8B-B14F-4D97-AF65-F5344CB8AC3E}">
        <p14:creationId xmlns:p14="http://schemas.microsoft.com/office/powerpoint/2010/main" val="2737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362200"/>
            <a:ext cx="75501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599" y="2133600"/>
            <a:ext cx="225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 Term Scheduler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867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CPU scheduler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609600" y="1981200"/>
            <a:ext cx="129540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1981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 queue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66800" y="3505200"/>
            <a:ext cx="129540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90600" y="3505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Ready queue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5486400"/>
            <a:ext cx="14478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5562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 queue</a:t>
            </a:r>
            <a:endParaRPr lang="en-US" dirty="0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Scheduling </a:t>
            </a:r>
            <a:r>
              <a:rPr lang="en-US" b="1" dirty="0"/>
              <a:t>queues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61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277813"/>
            <a:ext cx="7899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Detection Algorithm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53350" cy="4530725"/>
          </a:xfrm>
        </p:spPr>
        <p:txBody>
          <a:bodyPr>
            <a:normAutofit/>
          </a:bodyPr>
          <a:lstStyle/>
          <a:p>
            <a:r>
              <a:rPr lang="en-US" dirty="0" smtClean="0"/>
              <a:t>Define a relation </a:t>
            </a:r>
            <a:r>
              <a:rPr lang="en-US" b="1" dirty="0" smtClean="0">
                <a:sym typeface="Symbol" pitchFamily="18" charset="2"/>
              </a:rPr>
              <a:t></a:t>
            </a:r>
            <a:r>
              <a:rPr lang="en-US" dirty="0" smtClean="0">
                <a:sym typeface="Symbol" pitchFamily="18" charset="2"/>
              </a:rPr>
              <a:t> over two vectors 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X and Y are two vectors of length n</a:t>
            </a:r>
          </a:p>
          <a:p>
            <a:pPr marL="0" indent="0">
              <a:buNone/>
            </a:pPr>
            <a:endParaRPr lang="en-US" dirty="0" smtClean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We say X </a:t>
            </a:r>
            <a:r>
              <a:rPr lang="en-US" dirty="0" smtClean="0">
                <a:sym typeface="Symbol" pitchFamily="18" charset="2"/>
              </a:rPr>
              <a:t> Y</a:t>
            </a:r>
          </a:p>
          <a:p>
            <a:pPr marL="0" indent="0">
              <a:buNone/>
            </a:pPr>
            <a:r>
              <a:rPr lang="en-US" dirty="0" smtClean="0">
                <a:sym typeface="Symbol" pitchFamily="18" charset="2"/>
              </a:rPr>
              <a:t>    </a:t>
            </a:r>
            <a:r>
              <a:rPr lang="en-US" dirty="0" err="1" smtClean="0">
                <a:sym typeface="Symbol" pitchFamily="18" charset="2"/>
              </a:rPr>
              <a:t>Iff</a:t>
            </a:r>
            <a:r>
              <a:rPr lang="en-US" dirty="0" smtClean="0">
                <a:sym typeface="Symbol" pitchFamily="18" charset="2"/>
              </a:rPr>
              <a:t> X[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]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Y[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] for all 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=1, 2, …, n 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75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277813"/>
            <a:ext cx="7899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Detection Algorithm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33488"/>
            <a:ext cx="8026400" cy="524351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Monotype Sorts" charset="2"/>
              <a:buAutoNum type="arabicPeriod"/>
            </a:pPr>
            <a:r>
              <a:rPr lang="en-US" dirty="0" smtClean="0"/>
              <a:t>Let </a:t>
            </a:r>
            <a:r>
              <a:rPr lang="en-US" i="1" dirty="0" smtClean="0"/>
              <a:t>Work</a:t>
            </a:r>
            <a:r>
              <a:rPr lang="en-US" dirty="0" smtClean="0"/>
              <a:t> and </a:t>
            </a:r>
            <a:r>
              <a:rPr lang="en-US" i="1" dirty="0" smtClean="0"/>
              <a:t>Finish</a:t>
            </a:r>
            <a:r>
              <a:rPr lang="en-US" dirty="0" smtClean="0"/>
              <a:t> be vectors of length </a:t>
            </a:r>
            <a:r>
              <a:rPr lang="en-US" i="1" dirty="0" smtClean="0"/>
              <a:t>m</a:t>
            </a:r>
            <a:r>
              <a:rPr lang="en-US" dirty="0" smtClean="0"/>
              <a:t> and </a:t>
            </a:r>
            <a:r>
              <a:rPr lang="en-US" i="1" dirty="0" smtClean="0"/>
              <a:t>n</a:t>
            </a:r>
            <a:r>
              <a:rPr lang="en-US" dirty="0" smtClean="0"/>
              <a:t>, respectively </a:t>
            </a:r>
          </a:p>
          <a:p>
            <a:pPr marL="0" indent="0">
              <a:buNone/>
            </a:pPr>
            <a:r>
              <a:rPr lang="en-US" dirty="0" smtClean="0"/>
              <a:t>Initialize:</a:t>
            </a:r>
          </a:p>
          <a:p>
            <a:pPr marL="850900" lvl="1" indent="-393700">
              <a:buFont typeface="Monotype Sorts" charset="2"/>
              <a:buNone/>
            </a:pPr>
            <a:r>
              <a:rPr lang="en-US" dirty="0" smtClean="0"/>
              <a:t>(a) </a:t>
            </a:r>
            <a:r>
              <a:rPr lang="en-US" i="1" dirty="0" smtClean="0"/>
              <a:t>Work</a:t>
            </a:r>
            <a:r>
              <a:rPr lang="en-US" dirty="0" smtClean="0"/>
              <a:t> = </a:t>
            </a:r>
            <a:r>
              <a:rPr lang="en-US" i="1" dirty="0" smtClean="0"/>
              <a:t>Available</a:t>
            </a:r>
            <a:endParaRPr lang="en-US" dirty="0" smtClean="0"/>
          </a:p>
          <a:p>
            <a:pPr marL="850900" lvl="1" indent="-393700">
              <a:buFont typeface="Monotype Sorts" charset="2"/>
              <a:buNone/>
            </a:pPr>
            <a:r>
              <a:rPr lang="en-US" dirty="0" smtClean="0"/>
              <a:t>(b)	For </a:t>
            </a:r>
            <a:r>
              <a:rPr lang="en-US" i="1" dirty="0" err="1" smtClean="0"/>
              <a:t>i</a:t>
            </a:r>
            <a:r>
              <a:rPr lang="en-US" dirty="0" smtClean="0"/>
              <a:t> = 1,2, …,</a:t>
            </a:r>
            <a:r>
              <a:rPr lang="en-US" i="1" dirty="0" smtClean="0"/>
              <a:t> n</a:t>
            </a:r>
            <a:r>
              <a:rPr lang="en-US" dirty="0" smtClean="0"/>
              <a:t>, if </a:t>
            </a:r>
            <a:r>
              <a:rPr lang="en-US" i="1" dirty="0" err="1" smtClean="0"/>
              <a:t>Allocation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 0, then </a:t>
            </a:r>
            <a:br>
              <a:rPr lang="en-US" dirty="0" smtClean="0">
                <a:sym typeface="Symbol" pitchFamily="18" charset="2"/>
              </a:rPr>
            </a:br>
            <a:r>
              <a:rPr lang="en-US" i="1" dirty="0" smtClean="0">
                <a:sym typeface="Symbol" pitchFamily="18" charset="2"/>
              </a:rPr>
              <a:t>Finish</a:t>
            </a:r>
            <a:r>
              <a:rPr lang="en-US" dirty="0" smtClean="0">
                <a:sym typeface="Symbol" pitchFamily="18" charset="2"/>
              </a:rPr>
              <a:t>[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] = false; otherwise, </a:t>
            </a:r>
            <a:r>
              <a:rPr lang="en-US" i="1" dirty="0" smtClean="0">
                <a:sym typeface="Symbol" pitchFamily="18" charset="2"/>
              </a:rPr>
              <a:t>Finish</a:t>
            </a:r>
            <a:r>
              <a:rPr lang="en-US" dirty="0" smtClean="0">
                <a:sym typeface="Symbol" pitchFamily="18" charset="2"/>
              </a:rPr>
              <a:t>[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] = </a:t>
            </a:r>
            <a:r>
              <a:rPr lang="en-US" i="1" dirty="0" smtClean="0">
                <a:sym typeface="Symbol" pitchFamily="18" charset="2"/>
              </a:rPr>
              <a:t>true</a:t>
            </a:r>
          </a:p>
          <a:p>
            <a:pPr marL="850900" lvl="1" indent="-393700">
              <a:buFont typeface="Monotype Sorts" charset="2"/>
              <a:buNone/>
            </a:pPr>
            <a:endParaRPr lang="en-US" dirty="0" smtClean="0">
              <a:sym typeface="Symbol" pitchFamily="18" charset="2"/>
            </a:endParaRPr>
          </a:p>
          <a:p>
            <a:pPr>
              <a:buFont typeface="Monotype Sorts" charset="2"/>
              <a:buNone/>
            </a:pPr>
            <a:r>
              <a:rPr lang="en-US" dirty="0" smtClean="0"/>
              <a:t>2.	Find an index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such that both:</a:t>
            </a:r>
          </a:p>
          <a:p>
            <a:pPr marL="850900" lvl="1" indent="-393700">
              <a:buFont typeface="Monotype Sorts" charset="2"/>
              <a:buNone/>
            </a:pPr>
            <a:r>
              <a:rPr lang="en-US" dirty="0" smtClean="0"/>
              <a:t>(a)	</a:t>
            </a:r>
            <a:r>
              <a:rPr lang="en-US" i="1" dirty="0" smtClean="0"/>
              <a:t>Finish</a:t>
            </a:r>
            <a:r>
              <a:rPr lang="en-US" dirty="0" smtClean="0"/>
              <a:t>[</a:t>
            </a:r>
            <a:r>
              <a:rPr lang="en-US" i="1" dirty="0" err="1" smtClean="0"/>
              <a:t>i</a:t>
            </a:r>
            <a:r>
              <a:rPr lang="en-US" dirty="0" smtClean="0"/>
              <a:t>] == </a:t>
            </a:r>
            <a:r>
              <a:rPr lang="en-US" i="1" dirty="0" smtClean="0"/>
              <a:t>false</a:t>
            </a:r>
            <a:endParaRPr lang="en-US" dirty="0" smtClean="0"/>
          </a:p>
          <a:p>
            <a:pPr marL="850900" lvl="1" indent="-393700">
              <a:buFont typeface="Monotype Sorts" charset="2"/>
              <a:buNone/>
            </a:pPr>
            <a:r>
              <a:rPr lang="en-US" dirty="0" smtClean="0"/>
              <a:t>(b)	</a:t>
            </a:r>
            <a:r>
              <a:rPr lang="en-US" i="1" dirty="0" err="1" smtClean="0"/>
              <a:t>Request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i="1" dirty="0" smtClean="0">
                <a:sym typeface="Symbol" pitchFamily="18" charset="2"/>
              </a:rPr>
              <a:t>Work</a:t>
            </a:r>
            <a:br>
              <a:rPr lang="en-US" i="1" dirty="0" smtClean="0">
                <a:sym typeface="Symbol" pitchFamily="18" charset="2"/>
              </a:rPr>
            </a:br>
            <a:endParaRPr lang="en-US" dirty="0" smtClean="0">
              <a:sym typeface="Symbol" pitchFamily="18" charset="2"/>
            </a:endParaRPr>
          </a:p>
          <a:p>
            <a:pPr marL="850900" lvl="1" indent="-393700">
              <a:buFont typeface="Monotype Sorts" charset="2"/>
              <a:buNone/>
            </a:pPr>
            <a:r>
              <a:rPr lang="en-US" dirty="0" smtClean="0">
                <a:sym typeface="Symbol" pitchFamily="18" charset="2"/>
              </a:rPr>
              <a:t>If no such </a:t>
            </a:r>
            <a:r>
              <a:rPr lang="en-US" i="1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exists, go to step 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312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8713" y="277813"/>
            <a:ext cx="75580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Detection Algorithm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439863"/>
            <a:ext cx="7723188" cy="22971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3.	</a:t>
            </a:r>
            <a:r>
              <a:rPr lang="en-US" i="1" smtClean="0"/>
              <a:t>Work</a:t>
            </a:r>
            <a:r>
              <a:rPr lang="en-US" smtClean="0"/>
              <a:t> = </a:t>
            </a:r>
            <a:r>
              <a:rPr lang="en-US" i="1" smtClean="0"/>
              <a:t>Work</a:t>
            </a:r>
            <a:r>
              <a:rPr lang="en-US" smtClean="0"/>
              <a:t> + </a:t>
            </a:r>
            <a:r>
              <a:rPr lang="en-US" i="1" smtClean="0"/>
              <a:t>Allocation</a:t>
            </a:r>
            <a:r>
              <a:rPr lang="en-US" i="1" baseline="-25000" smtClean="0"/>
              <a:t>i</a:t>
            </a:r>
            <a:r>
              <a:rPr lang="en-US" smtClean="0"/>
              <a:t/>
            </a:r>
            <a:br>
              <a:rPr lang="en-US" smtClean="0"/>
            </a:br>
            <a:r>
              <a:rPr lang="en-US" i="1" smtClean="0"/>
              <a:t>Finish</a:t>
            </a:r>
            <a:r>
              <a:rPr lang="en-US" smtClean="0"/>
              <a:t>[</a:t>
            </a:r>
            <a:r>
              <a:rPr lang="en-US" i="1" smtClean="0"/>
              <a:t>i</a:t>
            </a:r>
            <a:r>
              <a:rPr lang="en-US" smtClean="0"/>
              <a:t>] = </a:t>
            </a:r>
            <a:r>
              <a:rPr lang="en-US" i="1" smtClean="0"/>
              <a:t>true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go to step 2</a:t>
            </a:r>
            <a:br>
              <a:rPr lang="en-US" smtClean="0"/>
            </a:br>
            <a:endParaRPr lang="en-US" smtClean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4.	If </a:t>
            </a:r>
            <a:r>
              <a:rPr lang="en-US" i="1" smtClean="0"/>
              <a:t>Finish</a:t>
            </a:r>
            <a:r>
              <a:rPr lang="en-US" smtClean="0"/>
              <a:t>[</a:t>
            </a:r>
            <a:r>
              <a:rPr lang="en-US" i="1" smtClean="0"/>
              <a:t>i</a:t>
            </a:r>
            <a:r>
              <a:rPr lang="en-US" smtClean="0"/>
              <a:t>] == false, for some </a:t>
            </a:r>
            <a:r>
              <a:rPr lang="en-US" i="1" smtClean="0"/>
              <a:t>i</a:t>
            </a:r>
            <a:r>
              <a:rPr lang="en-US" smtClean="0"/>
              <a:t>, 1 </a:t>
            </a:r>
            <a:r>
              <a:rPr lang="en-US" smtClean="0">
                <a:sym typeface="Symbol" pitchFamily="18" charset="2"/>
              </a:rPr>
              <a:t> </a:t>
            </a:r>
            <a:r>
              <a:rPr lang="en-US" i="1" smtClean="0">
                <a:sym typeface="Symbol" pitchFamily="18" charset="2"/>
              </a:rPr>
              <a:t>i</a:t>
            </a:r>
            <a:r>
              <a:rPr lang="en-US" smtClean="0">
                <a:sym typeface="Symbol" pitchFamily="18" charset="2"/>
              </a:rPr>
              <a:t>   </a:t>
            </a:r>
            <a:r>
              <a:rPr lang="en-US" i="1" smtClean="0">
                <a:sym typeface="Symbol" pitchFamily="18" charset="2"/>
              </a:rPr>
              <a:t>n</a:t>
            </a:r>
            <a:r>
              <a:rPr lang="en-US" smtClean="0">
                <a:sym typeface="Symbol" pitchFamily="18" charset="2"/>
              </a:rPr>
              <a:t>, then the system is in deadlock state. Moreover, if </a:t>
            </a:r>
            <a:r>
              <a:rPr lang="en-US" i="1" smtClean="0">
                <a:sym typeface="Symbol" pitchFamily="18" charset="2"/>
              </a:rPr>
              <a:t>Finish</a:t>
            </a:r>
            <a:r>
              <a:rPr lang="en-US" smtClean="0">
                <a:sym typeface="Symbol" pitchFamily="18" charset="2"/>
              </a:rPr>
              <a:t>[</a:t>
            </a:r>
            <a:r>
              <a:rPr lang="en-US" i="1" smtClean="0">
                <a:sym typeface="Symbol" pitchFamily="18" charset="2"/>
              </a:rPr>
              <a:t>i</a:t>
            </a:r>
            <a:r>
              <a:rPr lang="en-US" smtClean="0">
                <a:sym typeface="Symbol" pitchFamily="18" charset="2"/>
              </a:rPr>
              <a:t>] == </a:t>
            </a:r>
            <a:r>
              <a:rPr lang="en-US" i="1" smtClean="0">
                <a:sym typeface="Symbol" pitchFamily="18" charset="2"/>
              </a:rPr>
              <a:t>false</a:t>
            </a:r>
            <a:r>
              <a:rPr lang="en-US" smtClean="0">
                <a:sym typeface="Symbol" pitchFamily="18" charset="2"/>
              </a:rPr>
              <a:t>, then </a:t>
            </a:r>
            <a:r>
              <a:rPr lang="en-US" i="1" smtClean="0">
                <a:sym typeface="Symbol" pitchFamily="18" charset="2"/>
              </a:rPr>
              <a:t>P</a:t>
            </a:r>
            <a:r>
              <a:rPr lang="en-US" i="1" baseline="-25000" smtClean="0">
                <a:sym typeface="Symbol" pitchFamily="18" charset="2"/>
              </a:rPr>
              <a:t>i</a:t>
            </a:r>
            <a:r>
              <a:rPr lang="en-US" smtClean="0">
                <a:sym typeface="Symbol" pitchFamily="18" charset="2"/>
              </a:rPr>
              <a:t> is deadlocked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>
                <a:sym typeface="Symbol" pitchFamily="18" charset="2"/>
              </a:rPr>
              <a:t>	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568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813"/>
            <a:ext cx="7664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 of Detection Algorithm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037513" cy="5121275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Five processes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 through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;</a:t>
            </a:r>
            <a:r>
              <a:rPr lang="en-US" baseline="-25000" dirty="0" smtClean="0"/>
              <a:t> </a:t>
            </a:r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three resource types </a:t>
            </a:r>
            <a:br>
              <a:rPr lang="en-US" dirty="0" smtClean="0"/>
            </a:br>
            <a:r>
              <a:rPr lang="en-US" dirty="0" smtClean="0"/>
              <a:t>A (7 instances), </a:t>
            </a:r>
            <a:r>
              <a:rPr lang="en-US" i="1" dirty="0" smtClean="0"/>
              <a:t>B </a:t>
            </a:r>
            <a:r>
              <a:rPr lang="en-US" dirty="0" smtClean="0"/>
              <a:t>(2 instances), and </a:t>
            </a:r>
            <a:r>
              <a:rPr lang="en-US" i="1" dirty="0" smtClean="0"/>
              <a:t>C</a:t>
            </a:r>
            <a:r>
              <a:rPr lang="en-US" dirty="0" smtClean="0"/>
              <a:t> (6 instances)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dirty="0" smtClean="0"/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Snapshot at time </a:t>
            </a:r>
            <a:r>
              <a:rPr lang="en-US" i="1" dirty="0" smtClean="0"/>
              <a:t>T</a:t>
            </a:r>
            <a:r>
              <a:rPr lang="en-US" baseline="-25000" dirty="0" smtClean="0"/>
              <a:t>0</a:t>
            </a:r>
            <a:r>
              <a:rPr lang="en-US" dirty="0" smtClean="0"/>
              <a:t>: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			 </a:t>
            </a:r>
            <a:r>
              <a:rPr lang="en-US" i="1" u="sng" dirty="0" smtClean="0"/>
              <a:t>Allocation</a:t>
            </a:r>
            <a:r>
              <a:rPr lang="en-US" i="1" dirty="0" smtClean="0"/>
              <a:t>	</a:t>
            </a:r>
            <a:r>
              <a:rPr lang="en-US" i="1" u="sng" dirty="0" smtClean="0"/>
              <a:t>Request</a:t>
            </a:r>
            <a:r>
              <a:rPr lang="en-US" i="1" dirty="0" smtClean="0"/>
              <a:t>	</a:t>
            </a:r>
            <a:r>
              <a:rPr lang="en-US" i="1" u="sng" dirty="0" smtClean="0"/>
              <a:t>Available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			</a:t>
            </a:r>
            <a:r>
              <a:rPr lang="en-US" i="1" dirty="0" smtClean="0"/>
              <a:t>A B C 	  A B C 	A B C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	       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	           0 1 0             0 0 0 	0 0 0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i="1" dirty="0" smtClean="0"/>
              <a:t>             P</a:t>
            </a:r>
            <a:r>
              <a:rPr lang="en-US" baseline="-25000" dirty="0" smtClean="0"/>
              <a:t>1</a:t>
            </a:r>
            <a:r>
              <a:rPr lang="en-US" dirty="0" smtClean="0"/>
              <a:t>	           	2 0 0 	    2 0 2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i="1" dirty="0" smtClean="0"/>
              <a:t>             P</a:t>
            </a:r>
            <a:r>
              <a:rPr lang="en-US" baseline="-25000" dirty="0" smtClean="0"/>
              <a:t>2</a:t>
            </a:r>
            <a:r>
              <a:rPr lang="en-US" dirty="0" smtClean="0"/>
              <a:t>		           3 0 3             0 0 0 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i="1" dirty="0" smtClean="0"/>
              <a:t>             P</a:t>
            </a:r>
            <a:r>
              <a:rPr lang="en-US" baseline="-25000" dirty="0" smtClean="0"/>
              <a:t>3</a:t>
            </a:r>
            <a:r>
              <a:rPr lang="en-US" dirty="0" smtClean="0"/>
              <a:t>		2 1 1 	   1 0 0 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	       </a:t>
            </a:r>
            <a:r>
              <a:rPr lang="en-US" i="1" dirty="0" smtClean="0"/>
              <a:t>P</a:t>
            </a:r>
            <a:r>
              <a:rPr lang="en-US" baseline="-25000" dirty="0" smtClean="0"/>
              <a:t>4	</a:t>
            </a:r>
            <a:r>
              <a:rPr lang="en-US" dirty="0" smtClean="0"/>
              <a:t>	0 0 2 	   0 0 2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dirty="0" smtClean="0"/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Sequence &lt;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&gt; will result in </a:t>
            </a:r>
            <a:r>
              <a:rPr lang="en-US" i="1" dirty="0" smtClean="0"/>
              <a:t>Finish</a:t>
            </a:r>
            <a:r>
              <a:rPr lang="en-US" dirty="0" smtClean="0"/>
              <a:t>[</a:t>
            </a:r>
            <a:r>
              <a:rPr lang="en-US" i="1" dirty="0" err="1" smtClean="0"/>
              <a:t>i</a:t>
            </a:r>
            <a:r>
              <a:rPr lang="en-US" dirty="0" smtClean="0"/>
              <a:t>] = true for all </a:t>
            </a:r>
            <a:r>
              <a:rPr lang="en-US" i="1" dirty="0" err="1" smtClean="0"/>
              <a:t>i</a:t>
            </a:r>
            <a:endParaRPr lang="en-US" dirty="0" smtClean="0"/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84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(Cont.)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81925" cy="5037137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2800350" algn="l"/>
                <a:tab pos="3708400" algn="ctr"/>
              </a:tabLst>
            </a:pP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 requests an additional instance of type</a:t>
            </a:r>
            <a:r>
              <a:rPr lang="en-US" i="1" dirty="0" smtClean="0"/>
              <a:t> C</a:t>
            </a:r>
            <a:endParaRPr lang="en-US" dirty="0" smtClean="0"/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	</a:t>
            </a:r>
            <a:r>
              <a:rPr lang="en-US" i="1" u="sng" dirty="0" smtClean="0"/>
              <a:t>Request</a:t>
            </a:r>
            <a:endParaRPr lang="en-US" i="1" dirty="0" smtClean="0"/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i="1" dirty="0" smtClean="0"/>
              <a:t>			A B C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	0 0 0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	2 0 2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0 0 1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1 0 0 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0 0 2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endParaRPr lang="en-US" sz="800" dirty="0" smtClean="0"/>
          </a:p>
          <a:p>
            <a:pPr>
              <a:tabLst>
                <a:tab pos="2800350" algn="l"/>
                <a:tab pos="3708400" algn="ctr"/>
              </a:tabLst>
            </a:pPr>
            <a:r>
              <a:rPr lang="en-US" dirty="0" smtClean="0"/>
              <a:t>State of system?</a:t>
            </a:r>
          </a:p>
          <a:p>
            <a:pPr lvl="1">
              <a:tabLst>
                <a:tab pos="2800350" algn="l"/>
                <a:tab pos="3708400" algn="ctr"/>
              </a:tabLst>
            </a:pPr>
            <a:r>
              <a:rPr lang="en-US" dirty="0" smtClean="0"/>
              <a:t>Can reclaim resources held by process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, but insufficient resources to fulfill other processes; requests</a:t>
            </a:r>
          </a:p>
          <a:p>
            <a:pPr lvl="1">
              <a:tabLst>
                <a:tab pos="2800350" algn="l"/>
                <a:tab pos="3708400" algn="ctr"/>
              </a:tabLst>
            </a:pPr>
            <a:r>
              <a:rPr lang="en-US" dirty="0" smtClean="0"/>
              <a:t>Deadlock exists, consisting of processes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baseline="-25000" dirty="0" smtClean="0"/>
              <a:t>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and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14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Home work</a:t>
            </a: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96595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9200" y="3200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138" y="277813"/>
            <a:ext cx="7586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Detection-Algorithm Usage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13663" cy="45307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When, and how often, to invoke depends on:</a:t>
            </a:r>
          </a:p>
          <a:p>
            <a:pPr lvl="1"/>
            <a:r>
              <a:rPr lang="en-US" dirty="0" smtClean="0"/>
              <a:t>How often a deadlock is likely to occur?</a:t>
            </a:r>
          </a:p>
          <a:p>
            <a:pPr lvl="1"/>
            <a:r>
              <a:rPr lang="en-US" dirty="0" smtClean="0"/>
              <a:t>How many processes will be affected by deadlock?</a:t>
            </a:r>
          </a:p>
          <a:p>
            <a:r>
              <a:rPr lang="en-US" dirty="0" smtClean="0"/>
              <a:t>If deadlock frequent</a:t>
            </a:r>
          </a:p>
          <a:p>
            <a:pPr lvl="1"/>
            <a:r>
              <a:rPr lang="en-US" dirty="0" smtClean="0"/>
              <a:t>Invoke detection </a:t>
            </a:r>
            <a:r>
              <a:rPr lang="en-US" dirty="0" err="1" smtClean="0"/>
              <a:t>algo</a:t>
            </a:r>
            <a:r>
              <a:rPr lang="en-US" dirty="0" smtClean="0"/>
              <a:t> frequently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Invoke after each (waiting) resource request</a:t>
            </a:r>
            <a:endParaRPr lang="en-US" dirty="0"/>
          </a:p>
          <a:p>
            <a:pPr lvl="1"/>
            <a:r>
              <a:rPr lang="en-US" dirty="0" smtClean="0"/>
              <a:t>Huge overhead</a:t>
            </a:r>
          </a:p>
          <a:p>
            <a:r>
              <a:rPr lang="en-US" dirty="0" smtClean="0"/>
              <a:t>CPU utilization drops </a:t>
            </a:r>
          </a:p>
        </p:txBody>
      </p:sp>
    </p:spTree>
    <p:extLst>
      <p:ext uri="{BB962C8B-B14F-4D97-AF65-F5344CB8AC3E}">
        <p14:creationId xmlns:p14="http://schemas.microsoft.com/office/powerpoint/2010/main" val="411106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465138"/>
            <a:ext cx="858837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Recovery from Deadlock:  </a:t>
            </a:r>
            <a:br>
              <a:rPr lang="en-US" sz="2800" smtClean="0"/>
            </a:br>
            <a:r>
              <a:rPr lang="en-US" sz="2800" smtClean="0"/>
              <a:t>Process Termination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694613" cy="45307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Abort all deadlocked processes</a:t>
            </a:r>
          </a:p>
          <a:p>
            <a:pPr lvl="1"/>
            <a:r>
              <a:rPr lang="en-US" dirty="0" smtClean="0"/>
              <a:t>Expensive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Abort one process at a time until the deadlock cycle is eliminated</a:t>
            </a:r>
          </a:p>
          <a:p>
            <a:pPr lvl="1"/>
            <a:r>
              <a:rPr lang="en-US" dirty="0" smtClean="0"/>
              <a:t>Overhead=&gt; invoke detection </a:t>
            </a:r>
            <a:r>
              <a:rPr lang="en-US" dirty="0" err="1" smtClean="0"/>
              <a:t>algo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which order should we choose to abort?</a:t>
            </a:r>
          </a:p>
          <a:p>
            <a:pPr lvl="1"/>
            <a:r>
              <a:rPr lang="en-US" dirty="0" smtClean="0"/>
              <a:t>Priority of the process</a:t>
            </a:r>
          </a:p>
          <a:p>
            <a:pPr lvl="1"/>
            <a:r>
              <a:rPr lang="en-US" dirty="0" smtClean="0"/>
              <a:t>How long process has computed, and how much longer to completion</a:t>
            </a:r>
          </a:p>
          <a:p>
            <a:pPr lvl="1"/>
            <a:r>
              <a:rPr lang="en-US" dirty="0" smtClean="0"/>
              <a:t>Resources the process has used</a:t>
            </a:r>
          </a:p>
          <a:p>
            <a:pPr lvl="1"/>
            <a:r>
              <a:rPr lang="en-US" dirty="0" smtClean="0"/>
              <a:t>Resources process needs to complete</a:t>
            </a:r>
          </a:p>
          <a:p>
            <a:pPr lvl="1"/>
            <a:r>
              <a:rPr lang="en-US" dirty="0" smtClean="0"/>
              <a:t>How many processes will need to be terminated</a:t>
            </a:r>
          </a:p>
          <a:p>
            <a:pPr lvl="1"/>
            <a:r>
              <a:rPr lang="en-US" dirty="0" smtClean="0"/>
              <a:t>Is process interactive or batch?</a:t>
            </a:r>
          </a:p>
        </p:txBody>
      </p:sp>
    </p:spTree>
    <p:extLst>
      <p:ext uri="{BB962C8B-B14F-4D97-AF65-F5344CB8AC3E}">
        <p14:creationId xmlns:p14="http://schemas.microsoft.com/office/powerpoint/2010/main" val="707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8" y="417513"/>
            <a:ext cx="802005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Recovery from Deadlock: </a:t>
            </a:r>
            <a:br>
              <a:rPr lang="en-US" sz="2800" smtClean="0"/>
            </a:br>
            <a:r>
              <a:rPr lang="en-US" sz="2800" smtClean="0"/>
              <a:t>Resource Preemption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82725"/>
            <a:ext cx="7351712" cy="4483100"/>
          </a:xfrm>
        </p:spPr>
        <p:txBody>
          <a:bodyPr/>
          <a:lstStyle/>
          <a:p>
            <a:r>
              <a:rPr lang="en-US" smtClean="0"/>
              <a:t>Selecting a victim – minimize cost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Rollback – return to some safe state, restart process for that state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Starvation –  same process may always be picked as victim, include number of rollback in cost factor</a:t>
            </a:r>
          </a:p>
        </p:txBody>
      </p:sp>
    </p:spTree>
    <p:extLst>
      <p:ext uri="{BB962C8B-B14F-4D97-AF65-F5344CB8AC3E}">
        <p14:creationId xmlns:p14="http://schemas.microsoft.com/office/powerpoint/2010/main" val="5500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277813"/>
            <a:ext cx="77628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Deadlock Avoidance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38350"/>
            <a:ext cx="7829550" cy="44386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Simplest and most useful model requires that each process declare the </a:t>
            </a:r>
            <a:r>
              <a:rPr lang="en-US" i="1" dirty="0" smtClean="0"/>
              <a:t>maximum number</a:t>
            </a:r>
            <a:r>
              <a:rPr lang="en-US" dirty="0" smtClean="0"/>
              <a:t> of resources of each type that it may need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deadlock-avoidance algorithm dynamically examines the resource-allocation state to ensure that there can never be a circular-wait condition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Resource-allocation </a:t>
            </a:r>
            <a:r>
              <a:rPr lang="en-US" i="1" dirty="0" smtClean="0"/>
              <a:t>state</a:t>
            </a:r>
            <a:r>
              <a:rPr lang="en-US" dirty="0" smtClean="0"/>
              <a:t> is defined by the number of available and allocated resources, and the maximum demands of the processes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762000" y="1066800"/>
            <a:ext cx="80930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Helvetica" pitchFamily="34" charset="0"/>
              </a:rPr>
              <a:t>Requires that the system has some additional </a:t>
            </a:r>
            <a:r>
              <a:rPr lang="en-US" sz="2400" i="1" dirty="0">
                <a:latin typeface="Helvetica" pitchFamily="34" charset="0"/>
              </a:rPr>
              <a:t>a priori </a:t>
            </a:r>
            <a:r>
              <a:rPr lang="en-US" sz="2400" dirty="0">
                <a:latin typeface="Helvetica" pitchFamily="34" charset="0"/>
              </a:rPr>
              <a:t>information </a:t>
            </a:r>
            <a:r>
              <a:rPr lang="en-US" sz="2400" dirty="0" smtClean="0">
                <a:latin typeface="Helvetica" pitchFamily="34" charset="0"/>
              </a:rPr>
              <a:t>available</a:t>
            </a:r>
            <a:endParaRPr lang="en-US" sz="2400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74725" y="457200"/>
            <a:ext cx="7984067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Ready Queue And Various </a:t>
            </a:r>
            <a:br>
              <a:rPr lang="en-US" sz="2800"/>
            </a:br>
            <a:r>
              <a:rPr lang="en-US" sz="2800"/>
              <a:t>I/O Device Queues</a:t>
            </a:r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8476" y="1752600"/>
            <a:ext cx="5822950" cy="502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" y="11430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Queues are linked list of PCB’s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488846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processes are waiting  for disk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124200"/>
            <a:ext cx="153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Safe State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06512"/>
            <a:ext cx="8763000" cy="53990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When a process requests an available resource, system must decide if immediate allocation leaves the system in a safe state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System is in </a:t>
            </a:r>
            <a:r>
              <a:rPr lang="en-US" b="1" dirty="0" smtClean="0">
                <a:solidFill>
                  <a:srgbClr val="3366FF"/>
                </a:solidFill>
              </a:rPr>
              <a:t>safe state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if there exists a sequence &lt;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i="1" dirty="0" smtClean="0"/>
              <a:t>, P</a:t>
            </a:r>
            <a:r>
              <a:rPr lang="en-US" i="1" baseline="-25000" dirty="0" smtClean="0"/>
              <a:t>2</a:t>
            </a:r>
            <a:r>
              <a:rPr lang="en-US" i="1" dirty="0" smtClean="0"/>
              <a:t>, …,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dirty="0" smtClean="0"/>
              <a:t>&gt; of ALL the  processes  in the systems </a:t>
            </a:r>
          </a:p>
          <a:p>
            <a:pPr lvl="1"/>
            <a:r>
              <a:rPr lang="en-US" dirty="0" smtClean="0"/>
              <a:t>such that  for each P</a:t>
            </a:r>
            <a:r>
              <a:rPr lang="en-US" baseline="-25000" dirty="0" smtClean="0"/>
              <a:t>i</a:t>
            </a:r>
            <a:r>
              <a:rPr lang="en-US" dirty="0" smtClean="0"/>
              <a:t>, the resources that P</a:t>
            </a:r>
            <a:r>
              <a:rPr lang="en-US" baseline="-25000" dirty="0" smtClean="0"/>
              <a:t>i </a:t>
            </a:r>
            <a:r>
              <a:rPr lang="en-US" dirty="0" smtClean="0"/>
              <a:t>can still request can be satisfied by currently available resources + resources held by all the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j</a:t>
            </a:r>
            <a:r>
              <a:rPr lang="en-US" dirty="0" smtClean="0"/>
              <a:t>, with</a:t>
            </a:r>
            <a:r>
              <a:rPr lang="en-US" i="1" dirty="0" smtClean="0"/>
              <a:t> j </a:t>
            </a:r>
            <a:r>
              <a:rPr lang="en-US" dirty="0" smtClean="0"/>
              <a:t>&lt; </a:t>
            </a:r>
            <a:r>
              <a:rPr lang="en-US" i="1" dirty="0" err="1"/>
              <a:t>i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That is:</a:t>
            </a:r>
          </a:p>
          <a:p>
            <a:pPr lvl="1"/>
            <a:r>
              <a:rPr lang="en-US" dirty="0" smtClean="0"/>
              <a:t>If P</a:t>
            </a:r>
            <a:r>
              <a:rPr lang="en-US" baseline="-25000" dirty="0" smtClean="0"/>
              <a:t>i</a:t>
            </a:r>
            <a:r>
              <a:rPr lang="en-US" dirty="0" smtClean="0"/>
              <a:t> resource needs are not immediately available, then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can wait until all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 </a:t>
            </a:r>
            <a:r>
              <a:rPr lang="en-US" dirty="0" smtClean="0"/>
              <a:t>have finished</a:t>
            </a:r>
          </a:p>
          <a:p>
            <a:pPr lvl="1"/>
            <a:r>
              <a:rPr lang="en-US" dirty="0" smtClean="0"/>
              <a:t>When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j</a:t>
            </a:r>
            <a:r>
              <a:rPr lang="en-US" dirty="0" smtClean="0"/>
              <a:t> is finished,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can obtain needed resources, execute, return allocated resources, and terminate</a:t>
            </a:r>
          </a:p>
          <a:p>
            <a:pPr lvl="1"/>
            <a:r>
              <a:rPr lang="en-US" dirty="0" smtClean="0"/>
              <a:t>When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terminates, </a:t>
            </a:r>
            <a:r>
              <a:rPr lang="en-US" i="1" dirty="0" smtClean="0"/>
              <a:t>P</a:t>
            </a:r>
            <a:r>
              <a:rPr lang="en-US" i="1" baseline="-25000" dirty="0" smtClean="0"/>
              <a:t>i </a:t>
            </a:r>
            <a:r>
              <a:rPr lang="en-US" baseline="-25000" dirty="0" smtClean="0"/>
              <a:t>+1</a:t>
            </a:r>
            <a:r>
              <a:rPr lang="en-US" dirty="0" smtClean="0"/>
              <a:t> can obtain its needed resources, and so on </a:t>
            </a:r>
          </a:p>
        </p:txBody>
      </p:sp>
    </p:spTree>
    <p:extLst>
      <p:ext uri="{BB962C8B-B14F-4D97-AF65-F5344CB8AC3E}">
        <p14:creationId xmlns:p14="http://schemas.microsoft.com/office/powerpoint/2010/main" val="8658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Basic Facts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11288"/>
            <a:ext cx="7459662" cy="4414837"/>
          </a:xfrm>
        </p:spPr>
        <p:txBody>
          <a:bodyPr/>
          <a:lstStyle/>
          <a:p>
            <a:r>
              <a:rPr lang="en-US" smtClean="0"/>
              <a:t>If a system is in safe state </a:t>
            </a:r>
            <a:r>
              <a:rPr lang="en-US" smtClean="0">
                <a:sym typeface="Symbol" pitchFamily="18" charset="2"/>
              </a:rPr>
              <a:t> no deadlocks</a:t>
            </a:r>
            <a:br>
              <a:rPr lang="en-US" smtClean="0">
                <a:sym typeface="Symbol" pitchFamily="18" charset="2"/>
              </a:rPr>
            </a:br>
            <a:endParaRPr lang="en-US" smtClean="0">
              <a:sym typeface="Symbol" pitchFamily="18" charset="2"/>
            </a:endParaRPr>
          </a:p>
          <a:p>
            <a:r>
              <a:rPr lang="en-US" smtClean="0">
                <a:sym typeface="Symbol" pitchFamily="18" charset="2"/>
              </a:rPr>
              <a:t>If a system is in unsafe state  possibility of deadlock</a:t>
            </a:r>
            <a:br>
              <a:rPr lang="en-US" smtClean="0">
                <a:sym typeface="Symbol" pitchFamily="18" charset="2"/>
              </a:rPr>
            </a:br>
            <a:endParaRPr lang="en-US" smtClean="0">
              <a:sym typeface="Symbol" pitchFamily="18" charset="2"/>
            </a:endParaRPr>
          </a:p>
          <a:p>
            <a:r>
              <a:rPr lang="en-US" smtClean="0">
                <a:sym typeface="Symbol" pitchFamily="18" charset="2"/>
              </a:rPr>
              <a:t>Avoidance  ensure that a system will never enter an unsafe state.</a:t>
            </a:r>
          </a:p>
        </p:txBody>
      </p:sp>
    </p:spTree>
    <p:extLst>
      <p:ext uri="{BB962C8B-B14F-4D97-AF65-F5344CB8AC3E}">
        <p14:creationId xmlns:p14="http://schemas.microsoft.com/office/powerpoint/2010/main" val="5406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46138" y="277813"/>
            <a:ext cx="7840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Safe, Unsafe, Deadlock State 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3"/>
          <a:srcRect l="13437" t="1572" r="13683" b="2194"/>
          <a:stretch>
            <a:fillRect/>
          </a:stretch>
        </p:blipFill>
        <p:spPr bwMode="auto">
          <a:xfrm>
            <a:off x="2282825" y="1716088"/>
            <a:ext cx="4391025" cy="434816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92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1676400"/>
            <a:ext cx="807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processes P0, P1, P2</a:t>
            </a:r>
          </a:p>
          <a:p>
            <a:endParaRPr lang="en-US" dirty="0"/>
          </a:p>
          <a:p>
            <a:r>
              <a:rPr lang="en-US" dirty="0" smtClean="0"/>
              <a:t>Resource R=12</a:t>
            </a:r>
          </a:p>
          <a:p>
            <a:r>
              <a:rPr lang="en-US" dirty="0" smtClean="0"/>
              <a:t>State at time t</a:t>
            </a:r>
            <a:r>
              <a:rPr lang="en-US" baseline="-25000" dirty="0" smtClean="0"/>
              <a:t>0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Maximum need 	Current allocation</a:t>
            </a:r>
            <a:endParaRPr lang="en-US" dirty="0"/>
          </a:p>
          <a:p>
            <a:r>
              <a:rPr lang="en-US" dirty="0" smtClean="0"/>
              <a:t>P0	10			5</a:t>
            </a:r>
          </a:p>
          <a:p>
            <a:r>
              <a:rPr lang="en-US" dirty="0" smtClean="0"/>
              <a:t>P1	4			2</a:t>
            </a:r>
          </a:p>
          <a:p>
            <a:r>
              <a:rPr lang="en-US" dirty="0" smtClean="0"/>
              <a:t>P2	9			2</a:t>
            </a:r>
          </a:p>
          <a:p>
            <a:endParaRPr lang="en-US" dirty="0"/>
          </a:p>
          <a:p>
            <a:r>
              <a:rPr lang="en-US" dirty="0" smtClean="0"/>
              <a:t>Free resource =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4876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 sequence &lt;P1, P0, P2&gt;			</a:t>
            </a:r>
            <a:r>
              <a:rPr lang="en-US" b="1" dirty="0" smtClean="0"/>
              <a:t>Safe state	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5486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at time t</a:t>
            </a:r>
            <a:r>
              <a:rPr lang="en-US" baseline="-25000" dirty="0" smtClean="0"/>
              <a:t>1</a:t>
            </a:r>
          </a:p>
          <a:p>
            <a:r>
              <a:rPr lang="en-US" dirty="0" smtClean="0"/>
              <a:t>Allocate one resource to 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6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813"/>
            <a:ext cx="7645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Avoidance algorithms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9863"/>
            <a:ext cx="6659562" cy="4483100"/>
          </a:xfrm>
        </p:spPr>
        <p:txBody>
          <a:bodyPr/>
          <a:lstStyle/>
          <a:p>
            <a:r>
              <a:rPr lang="en-US" smtClean="0"/>
              <a:t>Single instance of a resource type</a:t>
            </a:r>
          </a:p>
          <a:p>
            <a:pPr lvl="1"/>
            <a:r>
              <a:rPr lang="en-US" smtClean="0"/>
              <a:t>Use a resource-allocation graph</a:t>
            </a:r>
          </a:p>
          <a:p>
            <a:endParaRPr lang="en-US" smtClean="0"/>
          </a:p>
          <a:p>
            <a:r>
              <a:rPr lang="en-US" smtClean="0"/>
              <a:t>Multiple instances of a resource type</a:t>
            </a:r>
          </a:p>
          <a:p>
            <a:pPr lvl="1"/>
            <a:r>
              <a:rPr lang="en-US" smtClean="0"/>
              <a:t> Use the banker’s algorithm</a:t>
            </a:r>
          </a:p>
        </p:txBody>
      </p:sp>
    </p:spTree>
    <p:extLst>
      <p:ext uri="{BB962C8B-B14F-4D97-AF65-F5344CB8AC3E}">
        <p14:creationId xmlns:p14="http://schemas.microsoft.com/office/powerpoint/2010/main" val="36758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813"/>
            <a:ext cx="7645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Avoidance algorithms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9863"/>
            <a:ext cx="6659562" cy="4483100"/>
          </a:xfrm>
        </p:spPr>
        <p:txBody>
          <a:bodyPr/>
          <a:lstStyle/>
          <a:p>
            <a:r>
              <a:rPr lang="en-US" smtClean="0"/>
              <a:t>Single instance of a resource type</a:t>
            </a:r>
          </a:p>
          <a:p>
            <a:pPr lvl="1"/>
            <a:r>
              <a:rPr lang="en-US" smtClean="0"/>
              <a:t>Use a resource-allocation graph</a:t>
            </a:r>
          </a:p>
          <a:p>
            <a:endParaRPr lang="en-US" smtClean="0"/>
          </a:p>
          <a:p>
            <a:r>
              <a:rPr lang="en-US" smtClean="0"/>
              <a:t>Multiple instances of a resource type</a:t>
            </a:r>
          </a:p>
          <a:p>
            <a:pPr lvl="1"/>
            <a:r>
              <a:rPr lang="en-US" smtClean="0"/>
              <a:t> Use the banker’s algorithm</a:t>
            </a:r>
          </a:p>
        </p:txBody>
      </p:sp>
    </p:spTree>
    <p:extLst>
      <p:ext uri="{BB962C8B-B14F-4D97-AF65-F5344CB8AC3E}">
        <p14:creationId xmlns:p14="http://schemas.microsoft.com/office/powerpoint/2010/main" val="156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277813"/>
            <a:ext cx="7831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 Scheme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9863"/>
            <a:ext cx="7515225" cy="44831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Claim edge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 </a:t>
            </a:r>
            <a:r>
              <a:rPr lang="en-US" i="1" dirty="0" err="1" smtClean="0">
                <a:sym typeface="Symbol" pitchFamily="18" charset="2"/>
              </a:rPr>
              <a:t>R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r>
              <a:rPr lang="en-US" dirty="0" smtClean="0">
                <a:sym typeface="Symbol" pitchFamily="18" charset="2"/>
              </a:rPr>
              <a:t> indicated that process </a:t>
            </a:r>
            <a:r>
              <a:rPr lang="en-US" i="1" dirty="0" err="1" smtClean="0">
                <a:sym typeface="Symbol" pitchFamily="18" charset="2"/>
              </a:rPr>
              <a:t>P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r>
              <a:rPr lang="en-US" dirty="0" smtClean="0">
                <a:sym typeface="Symbol" pitchFamily="18" charset="2"/>
              </a:rPr>
              <a:t> may request resource </a:t>
            </a:r>
            <a:r>
              <a:rPr lang="en-US" i="1" dirty="0" err="1" smtClean="0">
                <a:sym typeface="Symbol" pitchFamily="18" charset="2"/>
              </a:rPr>
              <a:t>R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r>
              <a:rPr lang="en-US" dirty="0" smtClean="0">
                <a:sym typeface="Symbol" pitchFamily="18" charset="2"/>
              </a:rPr>
              <a:t>; represented by a dashed line</a:t>
            </a:r>
            <a:br>
              <a:rPr lang="en-US" dirty="0" smtClean="0">
                <a:sym typeface="Symbol" pitchFamily="18" charset="2"/>
              </a:rPr>
            </a:br>
            <a:endParaRPr lang="en-US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Claim edge converts to request edge when a process requests a resource</a:t>
            </a:r>
            <a:br>
              <a:rPr lang="en-US" dirty="0" smtClean="0">
                <a:sym typeface="Symbol" pitchFamily="18" charset="2"/>
              </a:rPr>
            </a:br>
            <a:endParaRPr lang="en-US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Request edge converted to an assignment edge when the  resource is allocated to the process</a:t>
            </a:r>
          </a:p>
          <a:p>
            <a:pPr>
              <a:buFont typeface="Monotype Sorts" charset="2"/>
              <a:buNone/>
            </a:pPr>
            <a:endParaRPr lang="en-US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When a resource is released by a process, assignment edge reconverts to a claim edge</a:t>
            </a:r>
            <a:br>
              <a:rPr lang="en-US" dirty="0" smtClean="0">
                <a:sym typeface="Symbol" pitchFamily="18" charset="2"/>
              </a:rPr>
            </a:br>
            <a:endParaRPr lang="en-US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Resources must be claimed </a:t>
            </a:r>
            <a:r>
              <a:rPr lang="en-US" i="1" dirty="0" smtClean="0">
                <a:sym typeface="Symbol" pitchFamily="18" charset="2"/>
              </a:rPr>
              <a:t>a priori</a:t>
            </a:r>
            <a:r>
              <a:rPr lang="en-US" dirty="0" smtClean="0">
                <a:sym typeface="Symbol" pitchFamily="18" charset="2"/>
              </a:rPr>
              <a:t> in the system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36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41363" y="404813"/>
            <a:ext cx="8224837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</a:t>
            </a:r>
          </a:p>
        </p:txBody>
      </p:sp>
      <p:pic>
        <p:nvPicPr>
          <p:cNvPr id="25603" name="Picture 4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0025" y="1427163"/>
            <a:ext cx="4116388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2514600" y="2133600"/>
            <a:ext cx="11430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30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Assignment edge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943600" y="1937266"/>
            <a:ext cx="685800" cy="8059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43600" y="1535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edge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76600" y="4343400"/>
            <a:ext cx="6096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57400" y="518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Claim 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3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90563" y="401638"/>
            <a:ext cx="8243887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Unsafe State In Resource-Allocation Graph</a:t>
            </a:r>
          </a:p>
        </p:txBody>
      </p:sp>
      <p:pic>
        <p:nvPicPr>
          <p:cNvPr id="26627" name="Picture 4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4425" y="1230313"/>
            <a:ext cx="4337050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" y="5715000"/>
            <a:ext cx="693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that process</a:t>
            </a:r>
            <a:r>
              <a:rPr lang="en-US" sz="2800" i="1" dirty="0"/>
              <a:t> P</a:t>
            </a:r>
            <a:r>
              <a:rPr lang="en-US" sz="2800" i="1" baseline="-25000" dirty="0"/>
              <a:t>i</a:t>
            </a:r>
            <a:r>
              <a:rPr lang="en-US" sz="2800" dirty="0"/>
              <a:t> requests a resource </a:t>
            </a:r>
            <a:r>
              <a:rPr lang="en-US" sz="2800" i="1" dirty="0" err="1">
                <a:sym typeface="Symbol" pitchFamily="18" charset="2"/>
              </a:rPr>
              <a:t>R</a:t>
            </a:r>
            <a:r>
              <a:rPr lang="en-US" sz="2800" i="1" baseline="-25000" dirty="0" err="1">
                <a:sym typeface="Symbol" pitchFamily="18" charset="2"/>
              </a:rPr>
              <a:t>j</a:t>
            </a:r>
            <a:endParaRPr lang="en-US" sz="2800" i="1" baseline="-25000" dirty="0">
              <a:sym typeface="Symbol" pitchFamily="18" charset="2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36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0288" y="277813"/>
            <a:ext cx="76565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 Algorithm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20838"/>
            <a:ext cx="8185150" cy="5237162"/>
          </a:xfrm>
        </p:spPr>
        <p:txBody>
          <a:bodyPr/>
          <a:lstStyle/>
          <a:p>
            <a:r>
              <a:rPr lang="en-US" dirty="0" smtClean="0"/>
              <a:t>Suppose that process</a:t>
            </a:r>
            <a:r>
              <a:rPr lang="en-US" i="1" dirty="0" smtClean="0"/>
              <a:t> P</a:t>
            </a:r>
            <a:r>
              <a:rPr lang="en-US" i="1" baseline="-25000" dirty="0" smtClean="0"/>
              <a:t>i</a:t>
            </a:r>
            <a:r>
              <a:rPr lang="en-US" dirty="0" smtClean="0"/>
              <a:t> requests a resource </a:t>
            </a:r>
            <a:r>
              <a:rPr lang="en-US" i="1" dirty="0" err="1" smtClean="0">
                <a:sym typeface="Symbol" pitchFamily="18" charset="2"/>
              </a:rPr>
              <a:t>R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endParaRPr lang="en-US" i="1" baseline="-25000" dirty="0" smtClean="0">
              <a:sym typeface="Symbol" pitchFamily="18" charset="2"/>
            </a:endParaRPr>
          </a:p>
          <a:p>
            <a:endParaRPr lang="en-US" i="1" baseline="-25000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The request can be granted only if converting the request edge to an assignment edge </a:t>
            </a:r>
            <a:r>
              <a:rPr lang="en-US" b="1" dirty="0" smtClean="0">
                <a:sym typeface="Symbol" pitchFamily="18" charset="2"/>
              </a:rPr>
              <a:t>does not result in the formation of a cycle</a:t>
            </a:r>
            <a:r>
              <a:rPr lang="en-US" dirty="0" smtClean="0">
                <a:sym typeface="Symbol" pitchFamily="18" charset="2"/>
              </a:rPr>
              <a:t> in the resource allocation graph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If no cycle</a:t>
            </a:r>
          </a:p>
          <a:p>
            <a:pPr lvl="1"/>
            <a:r>
              <a:rPr lang="en-US" dirty="0" smtClean="0">
                <a:sym typeface="Symbol" pitchFamily="18" charset="2"/>
              </a:rPr>
              <a:t>Safe state </a:t>
            </a:r>
          </a:p>
        </p:txBody>
      </p:sp>
    </p:spTree>
    <p:extLst>
      <p:ext uri="{BB962C8B-B14F-4D97-AF65-F5344CB8AC3E}">
        <p14:creationId xmlns:p14="http://schemas.microsoft.com/office/powerpoint/2010/main" val="34290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27741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Representation of Process Scheduling</a:t>
            </a:r>
          </a:p>
        </p:txBody>
      </p:sp>
      <p:pic>
        <p:nvPicPr>
          <p:cNvPr id="17411" name="Picture 4" descr="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792" y="1537096"/>
            <a:ext cx="7235825" cy="417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581400" y="1143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Dispatched (task of Dispatcher)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10400" y="53734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Parent at wait()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7400" y="1300163"/>
            <a:ext cx="0" cy="300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1000" y="9538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 scheduler selects a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Banker’s Algorithm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397000"/>
            <a:ext cx="7448550" cy="44418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Multiple instances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Each process must a priori claim maximum use</a:t>
            </a:r>
          </a:p>
          <a:p>
            <a:endParaRPr lang="en-US" dirty="0"/>
          </a:p>
          <a:p>
            <a:r>
              <a:rPr lang="en-US" dirty="0" smtClean="0"/>
              <a:t>When a process requests a set of resources</a:t>
            </a:r>
          </a:p>
          <a:p>
            <a:pPr lvl="1"/>
            <a:r>
              <a:rPr lang="en-US" dirty="0" smtClean="0"/>
              <a:t>System decides whether the allocation is safe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When a process requests a resource </a:t>
            </a:r>
          </a:p>
          <a:p>
            <a:pPr lvl="1"/>
            <a:r>
              <a:rPr lang="en-US" dirty="0" smtClean="0"/>
              <a:t>it may have to wait 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When a process gets all its resources it must return them in a finite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13568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422275"/>
            <a:ext cx="7586662" cy="431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Data Structures for the Banker’s Algorithm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43088"/>
            <a:ext cx="8334375" cy="438785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Available</a:t>
            </a:r>
            <a:r>
              <a:rPr lang="en-US" i="1" dirty="0" smtClean="0"/>
              <a:t>:</a:t>
            </a:r>
            <a:r>
              <a:rPr lang="en-US" dirty="0" smtClean="0"/>
              <a:t>  Vector of length </a:t>
            </a:r>
            <a:r>
              <a:rPr lang="en-US" i="1" dirty="0" smtClean="0"/>
              <a:t>m</a:t>
            </a:r>
            <a:r>
              <a:rPr lang="en-US" dirty="0" smtClean="0"/>
              <a:t>. If available [</a:t>
            </a:r>
            <a:r>
              <a:rPr lang="en-US" i="1" dirty="0" smtClean="0"/>
              <a:t>j</a:t>
            </a:r>
            <a:r>
              <a:rPr lang="en-US" dirty="0" smtClean="0"/>
              <a:t>] = </a:t>
            </a:r>
            <a:r>
              <a:rPr lang="en-US" i="1" dirty="0" smtClean="0"/>
              <a:t>k</a:t>
            </a:r>
            <a:r>
              <a:rPr lang="en-US" dirty="0" smtClean="0"/>
              <a:t>, there are</a:t>
            </a:r>
            <a:r>
              <a:rPr lang="en-US" i="1" dirty="0" smtClean="0"/>
              <a:t> k</a:t>
            </a:r>
            <a:r>
              <a:rPr lang="en-US" dirty="0" smtClean="0"/>
              <a:t> instances of resource type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r>
              <a:rPr lang="en-US" baseline="-25000" dirty="0" smtClean="0"/>
              <a:t>  </a:t>
            </a:r>
            <a:r>
              <a:rPr lang="en-US" dirty="0" smtClean="0"/>
              <a:t>available</a:t>
            </a:r>
          </a:p>
          <a:p>
            <a:endParaRPr lang="en-US" sz="800" dirty="0" smtClean="0"/>
          </a:p>
          <a:p>
            <a:r>
              <a:rPr lang="en-US" b="1" dirty="0" smtClean="0">
                <a:solidFill>
                  <a:srgbClr val="000000"/>
                </a:solidFill>
              </a:rPr>
              <a:t>Max</a:t>
            </a:r>
            <a:r>
              <a:rPr lang="en-US" i="1" dirty="0" smtClean="0"/>
              <a:t>: n x m</a:t>
            </a:r>
            <a:r>
              <a:rPr lang="en-US" dirty="0" smtClean="0"/>
              <a:t> matrix.  If </a:t>
            </a:r>
            <a:r>
              <a:rPr lang="en-US" i="1" dirty="0" smtClean="0"/>
              <a:t>Max </a:t>
            </a:r>
            <a:r>
              <a:rPr lang="en-US" dirty="0" smtClean="0"/>
              <a:t>[</a:t>
            </a:r>
            <a:r>
              <a:rPr lang="en-US" i="1" dirty="0" err="1" smtClean="0"/>
              <a:t>i,j</a:t>
            </a:r>
            <a:r>
              <a:rPr lang="en-US" dirty="0" smtClean="0"/>
              <a:t>] = </a:t>
            </a:r>
            <a:r>
              <a:rPr lang="en-US" i="1" dirty="0" smtClean="0"/>
              <a:t>k</a:t>
            </a:r>
            <a:r>
              <a:rPr lang="en-US" dirty="0" smtClean="0"/>
              <a:t>, then process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may request at most</a:t>
            </a:r>
            <a:r>
              <a:rPr lang="en-US" i="1" dirty="0" smtClean="0"/>
              <a:t> k </a:t>
            </a:r>
            <a:r>
              <a:rPr lang="en-US" dirty="0" smtClean="0"/>
              <a:t>instances of resource type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i="1" baseline="-25000" dirty="0" smtClean="0"/>
          </a:p>
          <a:p>
            <a:endParaRPr lang="en-US" sz="800" i="1" baseline="-25000" dirty="0" smtClean="0"/>
          </a:p>
          <a:p>
            <a:r>
              <a:rPr lang="en-US" b="1" dirty="0" smtClean="0">
                <a:solidFill>
                  <a:srgbClr val="000000"/>
                </a:solidFill>
              </a:rPr>
              <a:t>Allocation</a:t>
            </a:r>
            <a:r>
              <a:rPr lang="en-US" i="1" dirty="0" smtClean="0"/>
              <a:t>:  n </a:t>
            </a:r>
            <a:r>
              <a:rPr lang="en-US" dirty="0" smtClean="0"/>
              <a:t>x</a:t>
            </a:r>
            <a:r>
              <a:rPr lang="en-US" i="1" dirty="0" smtClean="0"/>
              <a:t> m</a:t>
            </a:r>
            <a:r>
              <a:rPr lang="en-US" dirty="0" smtClean="0"/>
              <a:t> matrix.  If Allocation[</a:t>
            </a:r>
            <a:r>
              <a:rPr lang="en-US" i="1" dirty="0" err="1" smtClean="0"/>
              <a:t>i,j</a:t>
            </a:r>
            <a:r>
              <a:rPr lang="en-US" dirty="0" smtClean="0"/>
              <a:t>] = </a:t>
            </a:r>
            <a:r>
              <a:rPr lang="en-US" i="1" dirty="0" smtClean="0"/>
              <a:t>k</a:t>
            </a:r>
            <a:r>
              <a:rPr lang="en-US" dirty="0" smtClean="0"/>
              <a:t> then</a:t>
            </a:r>
            <a:r>
              <a:rPr lang="en-US" i="1" dirty="0" smtClean="0"/>
              <a:t> P</a:t>
            </a:r>
            <a:r>
              <a:rPr lang="en-US" i="1" baseline="-25000" dirty="0" smtClean="0"/>
              <a:t>i</a:t>
            </a:r>
            <a:r>
              <a:rPr lang="en-US" dirty="0" smtClean="0"/>
              <a:t> is currently allocated </a:t>
            </a:r>
            <a:r>
              <a:rPr lang="en-US" i="1" dirty="0" smtClean="0"/>
              <a:t>k</a:t>
            </a:r>
            <a:r>
              <a:rPr lang="en-US" dirty="0" smtClean="0"/>
              <a:t> instances of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i="1" baseline="-25000" dirty="0" smtClean="0"/>
          </a:p>
          <a:p>
            <a:endParaRPr lang="en-US" sz="800" i="1" baseline="-25000" dirty="0" smtClean="0"/>
          </a:p>
          <a:p>
            <a:r>
              <a:rPr lang="en-US" b="1" dirty="0" smtClean="0">
                <a:solidFill>
                  <a:srgbClr val="000000"/>
                </a:solidFill>
              </a:rPr>
              <a:t>Need</a:t>
            </a:r>
            <a:r>
              <a:rPr lang="en-US" i="1" dirty="0" smtClean="0"/>
              <a:t>:  n </a:t>
            </a:r>
            <a:r>
              <a:rPr lang="en-US" dirty="0" smtClean="0"/>
              <a:t>x</a:t>
            </a:r>
            <a:r>
              <a:rPr lang="en-US" i="1" dirty="0" smtClean="0"/>
              <a:t> m</a:t>
            </a:r>
            <a:r>
              <a:rPr lang="en-US" dirty="0" smtClean="0"/>
              <a:t> matrix. If </a:t>
            </a:r>
            <a:r>
              <a:rPr lang="en-US" i="1" dirty="0" smtClean="0"/>
              <a:t>Need</a:t>
            </a:r>
            <a:r>
              <a:rPr lang="en-US" dirty="0" smtClean="0"/>
              <a:t>[</a:t>
            </a:r>
            <a:r>
              <a:rPr lang="en-US" i="1" dirty="0" err="1" smtClean="0"/>
              <a:t>i,j</a:t>
            </a:r>
            <a:r>
              <a:rPr lang="en-US" dirty="0" smtClean="0"/>
              <a:t>] =</a:t>
            </a:r>
            <a:r>
              <a:rPr lang="en-US" i="1" dirty="0" smtClean="0"/>
              <a:t> k</a:t>
            </a:r>
            <a:r>
              <a:rPr lang="en-US" dirty="0" smtClean="0"/>
              <a:t>, then</a:t>
            </a:r>
            <a:r>
              <a:rPr lang="en-US" i="1" dirty="0" smtClean="0"/>
              <a:t> P</a:t>
            </a:r>
            <a:r>
              <a:rPr lang="en-US" i="1" baseline="-25000" dirty="0" smtClean="0"/>
              <a:t>i</a:t>
            </a:r>
            <a:r>
              <a:rPr lang="en-US" dirty="0" smtClean="0"/>
              <a:t> may need </a:t>
            </a:r>
            <a:r>
              <a:rPr lang="en-US" i="1" dirty="0" smtClean="0"/>
              <a:t>k</a:t>
            </a:r>
            <a:r>
              <a:rPr lang="en-US" dirty="0" smtClean="0"/>
              <a:t> more instances of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to complete its task</a:t>
            </a:r>
          </a:p>
          <a:p>
            <a:pPr lvl="2">
              <a:buFont typeface="Webdings" pitchFamily="18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smtClean="0"/>
              <a:t>Need</a:t>
            </a:r>
            <a:r>
              <a:rPr lang="en-US" b="1" dirty="0" smtClean="0"/>
              <a:t> [</a:t>
            </a:r>
            <a:r>
              <a:rPr lang="en-US" b="1" i="1" dirty="0" err="1" smtClean="0"/>
              <a:t>i,j</a:t>
            </a:r>
            <a:r>
              <a:rPr lang="en-US" b="1" i="1" dirty="0" smtClean="0"/>
              <a:t>]</a:t>
            </a:r>
            <a:r>
              <a:rPr lang="en-US" b="1" dirty="0" smtClean="0"/>
              <a:t> = </a:t>
            </a:r>
            <a:r>
              <a:rPr lang="en-US" b="1" i="1" dirty="0" smtClean="0"/>
              <a:t>Max</a:t>
            </a:r>
            <a:r>
              <a:rPr lang="en-US" b="1" dirty="0" smtClean="0"/>
              <a:t>[</a:t>
            </a:r>
            <a:r>
              <a:rPr lang="en-US" b="1" i="1" dirty="0" err="1" smtClean="0"/>
              <a:t>i,j</a:t>
            </a:r>
            <a:r>
              <a:rPr lang="en-US" b="1" dirty="0" smtClean="0"/>
              <a:t>] – </a:t>
            </a:r>
            <a:r>
              <a:rPr lang="en-US" b="1" i="1" dirty="0" smtClean="0"/>
              <a:t>Allocation</a:t>
            </a:r>
            <a:r>
              <a:rPr lang="en-US" b="1" dirty="0" smtClean="0"/>
              <a:t> [</a:t>
            </a:r>
            <a:r>
              <a:rPr lang="en-US" b="1" i="1" dirty="0" err="1" smtClean="0"/>
              <a:t>i,j</a:t>
            </a:r>
            <a:r>
              <a:rPr lang="en-US" b="1" dirty="0" smtClean="0"/>
              <a:t>]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809625" y="1408113"/>
            <a:ext cx="693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Let </a:t>
            </a:r>
            <a:r>
              <a:rPr lang="en-US" i="1">
                <a:latin typeface="Helvetica" pitchFamily="34" charset="0"/>
              </a:rPr>
              <a:t>n</a:t>
            </a:r>
            <a:r>
              <a:rPr lang="en-US">
                <a:latin typeface="Helvetica" pitchFamily="34" charset="0"/>
              </a:rPr>
              <a:t> = number of processes, and </a:t>
            </a:r>
            <a:r>
              <a:rPr lang="en-US" i="1">
                <a:latin typeface="Helvetica" pitchFamily="34" charset="0"/>
              </a:rPr>
              <a:t>m </a:t>
            </a:r>
            <a:r>
              <a:rPr lang="en-US">
                <a:latin typeface="Helvetica" pitchFamily="34" charset="0"/>
              </a:rPr>
              <a:t>= number of resources types. </a:t>
            </a:r>
          </a:p>
        </p:txBody>
      </p:sp>
    </p:spTree>
    <p:extLst>
      <p:ext uri="{BB962C8B-B14F-4D97-AF65-F5344CB8AC3E}">
        <p14:creationId xmlns:p14="http://schemas.microsoft.com/office/powerpoint/2010/main" val="25588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5425"/>
            <a:ext cx="7772400" cy="6286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Several Instances of a Resource Type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20025" cy="4419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Available</a:t>
            </a:r>
            <a:r>
              <a:rPr lang="en-US" sz="2400" i="1" dirty="0" smtClean="0"/>
              <a:t>:</a:t>
            </a:r>
            <a:r>
              <a:rPr lang="en-US" sz="2400" dirty="0" smtClean="0"/>
              <a:t>  A vector of length </a:t>
            </a:r>
            <a:r>
              <a:rPr lang="en-US" sz="2400" i="1" dirty="0" smtClean="0"/>
              <a:t>m</a:t>
            </a:r>
            <a:r>
              <a:rPr lang="en-US" sz="2400" dirty="0" smtClean="0"/>
              <a:t> indicates the number of available resources of each type.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b="1" dirty="0" smtClean="0">
                <a:solidFill>
                  <a:srgbClr val="000000"/>
                </a:solidFill>
              </a:rPr>
              <a:t>Allocation</a:t>
            </a:r>
            <a:r>
              <a:rPr lang="en-US" sz="2400" i="1" dirty="0" smtClean="0"/>
              <a:t>:</a:t>
            </a:r>
            <a:r>
              <a:rPr lang="en-US" sz="2400" dirty="0" smtClean="0"/>
              <a:t>  An </a:t>
            </a:r>
            <a:r>
              <a:rPr lang="en-US" sz="2400" i="1" dirty="0" smtClean="0"/>
              <a:t>n </a:t>
            </a:r>
            <a:r>
              <a:rPr lang="en-US" sz="2400" dirty="0" smtClean="0"/>
              <a:t>x</a:t>
            </a:r>
            <a:r>
              <a:rPr lang="en-US" sz="2400" i="1" dirty="0" smtClean="0"/>
              <a:t> m</a:t>
            </a:r>
            <a:r>
              <a:rPr lang="en-US" sz="2400" dirty="0" smtClean="0"/>
              <a:t> matrix defines the number of resources of each type currently allocated to each process.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b="1" dirty="0" smtClean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66800" y="928688"/>
            <a:ext cx="693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Let </a:t>
            </a: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 = number of processes, and </a:t>
            </a:r>
            <a:r>
              <a:rPr lang="en-US" i="1" dirty="0">
                <a:latin typeface="Helvetica" pitchFamily="34" charset="0"/>
              </a:rPr>
              <a:t>m </a:t>
            </a:r>
            <a:r>
              <a:rPr lang="en-US" dirty="0">
                <a:latin typeface="Helvetica" pitchFamily="34" charset="0"/>
              </a:rPr>
              <a:t>= number of resources types.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17810"/>
              </p:ext>
            </p:extLst>
          </p:nvPr>
        </p:nvGraphicFramePr>
        <p:xfrm>
          <a:off x="1143000" y="3931920"/>
          <a:ext cx="28194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704850"/>
                <a:gridCol w="704850"/>
                <a:gridCol w="704850"/>
              </a:tblGrid>
              <a:tr h="307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90600" y="38100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14400" y="3962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1000" y="403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4355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659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12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528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95394"/>
              </p:ext>
            </p:extLst>
          </p:nvPr>
        </p:nvGraphicFramePr>
        <p:xfrm>
          <a:off x="1485900" y="2362200"/>
          <a:ext cx="6096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R3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15117"/>
              </p:ext>
            </p:extLst>
          </p:nvPr>
        </p:nvGraphicFramePr>
        <p:xfrm>
          <a:off x="5715000" y="3931920"/>
          <a:ext cx="2819400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4850"/>
                <a:gridCol w="704850"/>
                <a:gridCol w="704850"/>
                <a:gridCol w="704850"/>
              </a:tblGrid>
              <a:tr h="307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5562600" y="38100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562600" y="3962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81600" y="403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5181600" y="4355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181600" y="4659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58674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6553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15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248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66900" y="4343400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Allocation matrix   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610350" y="4267200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Max matrix 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14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Deadlock avoidance : </a:t>
            </a:r>
            <a:br>
              <a:rPr lang="en-US" dirty="0" smtClean="0"/>
            </a:br>
            <a:r>
              <a:rPr lang="en-US" dirty="0" smtClean="0"/>
              <a:t>Flow chart for P</a:t>
            </a:r>
            <a:r>
              <a:rPr lang="en-US" baseline="-25000" dirty="0" smtClean="0"/>
              <a:t>i</a:t>
            </a:r>
            <a:endParaRPr lang="en-US" baseline="-25000" dirty="0"/>
          </a:p>
        </p:txBody>
      </p:sp>
      <p:sp>
        <p:nvSpPr>
          <p:cNvPr id="4" name="Oval 3"/>
          <p:cNvSpPr/>
          <p:nvPr/>
        </p:nvSpPr>
        <p:spPr>
          <a:xfrm>
            <a:off x="457200" y="2667000"/>
            <a:ext cx="144780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315200" y="2590800"/>
            <a:ext cx="144780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95600" y="2743200"/>
            <a:ext cx="144780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5257800" y="2590800"/>
            <a:ext cx="1524000" cy="1371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0" y="3048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1580606" y="2521131"/>
            <a:ext cx="1711234" cy="261258"/>
          </a:xfrm>
          <a:custGeom>
            <a:avLst/>
            <a:gdLst>
              <a:gd name="connsiteX0" fmla="*/ 0 w 1711234"/>
              <a:gd name="connsiteY0" fmla="*/ 261258 h 261258"/>
              <a:gd name="connsiteX1" fmla="*/ 91440 w 1711234"/>
              <a:gd name="connsiteY1" fmla="*/ 248195 h 261258"/>
              <a:gd name="connsiteX2" fmla="*/ 169817 w 1711234"/>
              <a:gd name="connsiteY2" fmla="*/ 222069 h 261258"/>
              <a:gd name="connsiteX3" fmla="*/ 261257 w 1711234"/>
              <a:gd name="connsiteY3" fmla="*/ 182880 h 261258"/>
              <a:gd name="connsiteX4" fmla="*/ 300445 w 1711234"/>
              <a:gd name="connsiteY4" fmla="*/ 156755 h 261258"/>
              <a:gd name="connsiteX5" fmla="*/ 365760 w 1711234"/>
              <a:gd name="connsiteY5" fmla="*/ 130629 h 261258"/>
              <a:gd name="connsiteX6" fmla="*/ 483325 w 1711234"/>
              <a:gd name="connsiteY6" fmla="*/ 104503 h 261258"/>
              <a:gd name="connsiteX7" fmla="*/ 535577 w 1711234"/>
              <a:gd name="connsiteY7" fmla="*/ 78378 h 261258"/>
              <a:gd name="connsiteX8" fmla="*/ 679268 w 1711234"/>
              <a:gd name="connsiteY8" fmla="*/ 52252 h 261258"/>
              <a:gd name="connsiteX9" fmla="*/ 718457 w 1711234"/>
              <a:gd name="connsiteY9" fmla="*/ 39189 h 261258"/>
              <a:gd name="connsiteX10" fmla="*/ 770708 w 1711234"/>
              <a:gd name="connsiteY10" fmla="*/ 26126 h 261258"/>
              <a:gd name="connsiteX11" fmla="*/ 875211 w 1711234"/>
              <a:gd name="connsiteY11" fmla="*/ 0 h 261258"/>
              <a:gd name="connsiteX12" fmla="*/ 1175657 w 1711234"/>
              <a:gd name="connsiteY12" fmla="*/ 26126 h 261258"/>
              <a:gd name="connsiteX13" fmla="*/ 1267097 w 1711234"/>
              <a:gd name="connsiteY13" fmla="*/ 52252 h 261258"/>
              <a:gd name="connsiteX14" fmla="*/ 1319348 w 1711234"/>
              <a:gd name="connsiteY14" fmla="*/ 65315 h 261258"/>
              <a:gd name="connsiteX15" fmla="*/ 1371600 w 1711234"/>
              <a:gd name="connsiteY15" fmla="*/ 91440 h 261258"/>
              <a:gd name="connsiteX16" fmla="*/ 1449977 w 1711234"/>
              <a:gd name="connsiteY16" fmla="*/ 117566 h 261258"/>
              <a:gd name="connsiteX17" fmla="*/ 1489165 w 1711234"/>
              <a:gd name="connsiteY17" fmla="*/ 130629 h 261258"/>
              <a:gd name="connsiteX18" fmla="*/ 1528354 w 1711234"/>
              <a:gd name="connsiteY18" fmla="*/ 143692 h 261258"/>
              <a:gd name="connsiteX19" fmla="*/ 1606731 w 1711234"/>
              <a:gd name="connsiteY19" fmla="*/ 182880 h 261258"/>
              <a:gd name="connsiteX20" fmla="*/ 1711234 w 1711234"/>
              <a:gd name="connsiteY20" fmla="*/ 261258 h 2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11234" h="261258">
                <a:moveTo>
                  <a:pt x="0" y="261258"/>
                </a:moveTo>
                <a:cubicBezTo>
                  <a:pt x="30480" y="256904"/>
                  <a:pt x="61439" y="255118"/>
                  <a:pt x="91440" y="248195"/>
                </a:cubicBezTo>
                <a:cubicBezTo>
                  <a:pt x="118274" y="242003"/>
                  <a:pt x="169817" y="222069"/>
                  <a:pt x="169817" y="222069"/>
                </a:cubicBezTo>
                <a:cubicBezTo>
                  <a:pt x="268195" y="156482"/>
                  <a:pt x="143169" y="233488"/>
                  <a:pt x="261257" y="182880"/>
                </a:cubicBezTo>
                <a:cubicBezTo>
                  <a:pt x="275687" y="176696"/>
                  <a:pt x="286403" y="163776"/>
                  <a:pt x="300445" y="156755"/>
                </a:cubicBezTo>
                <a:cubicBezTo>
                  <a:pt x="321418" y="146268"/>
                  <a:pt x="343515" y="138044"/>
                  <a:pt x="365760" y="130629"/>
                </a:cubicBezTo>
                <a:cubicBezTo>
                  <a:pt x="393432" y="121405"/>
                  <a:pt x="457441" y="109680"/>
                  <a:pt x="483325" y="104503"/>
                </a:cubicBezTo>
                <a:cubicBezTo>
                  <a:pt x="500742" y="95795"/>
                  <a:pt x="517103" y="84536"/>
                  <a:pt x="535577" y="78378"/>
                </a:cubicBezTo>
                <a:cubicBezTo>
                  <a:pt x="559352" y="70453"/>
                  <a:pt x="659526" y="56639"/>
                  <a:pt x="679268" y="52252"/>
                </a:cubicBezTo>
                <a:cubicBezTo>
                  <a:pt x="692710" y="49265"/>
                  <a:pt x="705217" y="42972"/>
                  <a:pt x="718457" y="39189"/>
                </a:cubicBezTo>
                <a:cubicBezTo>
                  <a:pt x="735719" y="34257"/>
                  <a:pt x="753182" y="30021"/>
                  <a:pt x="770708" y="26126"/>
                </a:cubicBezTo>
                <a:cubicBezTo>
                  <a:pt x="865289" y="5108"/>
                  <a:pt x="805184" y="23343"/>
                  <a:pt x="875211" y="0"/>
                </a:cubicBezTo>
                <a:cubicBezTo>
                  <a:pt x="1023562" y="8727"/>
                  <a:pt x="1059914" y="2977"/>
                  <a:pt x="1175657" y="26126"/>
                </a:cubicBezTo>
                <a:cubicBezTo>
                  <a:pt x="1243713" y="39737"/>
                  <a:pt x="1209000" y="35653"/>
                  <a:pt x="1267097" y="52252"/>
                </a:cubicBezTo>
                <a:cubicBezTo>
                  <a:pt x="1284359" y="57184"/>
                  <a:pt x="1302538" y="59011"/>
                  <a:pt x="1319348" y="65315"/>
                </a:cubicBezTo>
                <a:cubicBezTo>
                  <a:pt x="1337581" y="72152"/>
                  <a:pt x="1353520" y="84208"/>
                  <a:pt x="1371600" y="91440"/>
                </a:cubicBezTo>
                <a:cubicBezTo>
                  <a:pt x="1397169" y="101668"/>
                  <a:pt x="1423851" y="108857"/>
                  <a:pt x="1449977" y="117566"/>
                </a:cubicBezTo>
                <a:lnTo>
                  <a:pt x="1489165" y="130629"/>
                </a:lnTo>
                <a:cubicBezTo>
                  <a:pt x="1502228" y="134983"/>
                  <a:pt x="1516897" y="136054"/>
                  <a:pt x="1528354" y="143692"/>
                </a:cubicBezTo>
                <a:cubicBezTo>
                  <a:pt x="1579000" y="177456"/>
                  <a:pt x="1552649" y="164854"/>
                  <a:pt x="1606731" y="182880"/>
                </a:cubicBezTo>
                <a:cubicBezTo>
                  <a:pt x="1695355" y="241964"/>
                  <a:pt x="1662905" y="212929"/>
                  <a:pt x="1711234" y="26125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47306" y="1905000"/>
            <a:ext cx="203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i</a:t>
            </a:r>
            <a:r>
              <a:rPr lang="en-US" dirty="0" smtClean="0"/>
              <a:t> requests resources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667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Request</a:t>
            </a:r>
            <a:r>
              <a:rPr lang="en-US" baseline="-25000" dirty="0" err="1" smtClean="0"/>
              <a:t>i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28956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Provisionally allocate resources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0" y="41910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Temporary state (Request algorithm)</a:t>
            </a:r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>
            <a:off x="4003766" y="2590800"/>
            <a:ext cx="1711234" cy="261258"/>
          </a:xfrm>
          <a:custGeom>
            <a:avLst/>
            <a:gdLst>
              <a:gd name="connsiteX0" fmla="*/ 0 w 1711234"/>
              <a:gd name="connsiteY0" fmla="*/ 261258 h 261258"/>
              <a:gd name="connsiteX1" fmla="*/ 91440 w 1711234"/>
              <a:gd name="connsiteY1" fmla="*/ 248195 h 261258"/>
              <a:gd name="connsiteX2" fmla="*/ 169817 w 1711234"/>
              <a:gd name="connsiteY2" fmla="*/ 222069 h 261258"/>
              <a:gd name="connsiteX3" fmla="*/ 261257 w 1711234"/>
              <a:gd name="connsiteY3" fmla="*/ 182880 h 261258"/>
              <a:gd name="connsiteX4" fmla="*/ 300445 w 1711234"/>
              <a:gd name="connsiteY4" fmla="*/ 156755 h 261258"/>
              <a:gd name="connsiteX5" fmla="*/ 365760 w 1711234"/>
              <a:gd name="connsiteY5" fmla="*/ 130629 h 261258"/>
              <a:gd name="connsiteX6" fmla="*/ 483325 w 1711234"/>
              <a:gd name="connsiteY6" fmla="*/ 104503 h 261258"/>
              <a:gd name="connsiteX7" fmla="*/ 535577 w 1711234"/>
              <a:gd name="connsiteY7" fmla="*/ 78378 h 261258"/>
              <a:gd name="connsiteX8" fmla="*/ 679268 w 1711234"/>
              <a:gd name="connsiteY8" fmla="*/ 52252 h 261258"/>
              <a:gd name="connsiteX9" fmla="*/ 718457 w 1711234"/>
              <a:gd name="connsiteY9" fmla="*/ 39189 h 261258"/>
              <a:gd name="connsiteX10" fmla="*/ 770708 w 1711234"/>
              <a:gd name="connsiteY10" fmla="*/ 26126 h 261258"/>
              <a:gd name="connsiteX11" fmla="*/ 875211 w 1711234"/>
              <a:gd name="connsiteY11" fmla="*/ 0 h 261258"/>
              <a:gd name="connsiteX12" fmla="*/ 1175657 w 1711234"/>
              <a:gd name="connsiteY12" fmla="*/ 26126 h 261258"/>
              <a:gd name="connsiteX13" fmla="*/ 1267097 w 1711234"/>
              <a:gd name="connsiteY13" fmla="*/ 52252 h 261258"/>
              <a:gd name="connsiteX14" fmla="*/ 1319348 w 1711234"/>
              <a:gd name="connsiteY14" fmla="*/ 65315 h 261258"/>
              <a:gd name="connsiteX15" fmla="*/ 1371600 w 1711234"/>
              <a:gd name="connsiteY15" fmla="*/ 91440 h 261258"/>
              <a:gd name="connsiteX16" fmla="*/ 1449977 w 1711234"/>
              <a:gd name="connsiteY16" fmla="*/ 117566 h 261258"/>
              <a:gd name="connsiteX17" fmla="*/ 1489165 w 1711234"/>
              <a:gd name="connsiteY17" fmla="*/ 130629 h 261258"/>
              <a:gd name="connsiteX18" fmla="*/ 1528354 w 1711234"/>
              <a:gd name="connsiteY18" fmla="*/ 143692 h 261258"/>
              <a:gd name="connsiteX19" fmla="*/ 1606731 w 1711234"/>
              <a:gd name="connsiteY19" fmla="*/ 182880 h 261258"/>
              <a:gd name="connsiteX20" fmla="*/ 1711234 w 1711234"/>
              <a:gd name="connsiteY20" fmla="*/ 261258 h 2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11234" h="261258">
                <a:moveTo>
                  <a:pt x="0" y="261258"/>
                </a:moveTo>
                <a:cubicBezTo>
                  <a:pt x="30480" y="256904"/>
                  <a:pt x="61439" y="255118"/>
                  <a:pt x="91440" y="248195"/>
                </a:cubicBezTo>
                <a:cubicBezTo>
                  <a:pt x="118274" y="242003"/>
                  <a:pt x="169817" y="222069"/>
                  <a:pt x="169817" y="222069"/>
                </a:cubicBezTo>
                <a:cubicBezTo>
                  <a:pt x="268195" y="156482"/>
                  <a:pt x="143169" y="233488"/>
                  <a:pt x="261257" y="182880"/>
                </a:cubicBezTo>
                <a:cubicBezTo>
                  <a:pt x="275687" y="176696"/>
                  <a:pt x="286403" y="163776"/>
                  <a:pt x="300445" y="156755"/>
                </a:cubicBezTo>
                <a:cubicBezTo>
                  <a:pt x="321418" y="146268"/>
                  <a:pt x="343515" y="138044"/>
                  <a:pt x="365760" y="130629"/>
                </a:cubicBezTo>
                <a:cubicBezTo>
                  <a:pt x="393432" y="121405"/>
                  <a:pt x="457441" y="109680"/>
                  <a:pt x="483325" y="104503"/>
                </a:cubicBezTo>
                <a:cubicBezTo>
                  <a:pt x="500742" y="95795"/>
                  <a:pt x="517103" y="84536"/>
                  <a:pt x="535577" y="78378"/>
                </a:cubicBezTo>
                <a:cubicBezTo>
                  <a:pt x="559352" y="70453"/>
                  <a:pt x="659526" y="56639"/>
                  <a:pt x="679268" y="52252"/>
                </a:cubicBezTo>
                <a:cubicBezTo>
                  <a:pt x="692710" y="49265"/>
                  <a:pt x="705217" y="42972"/>
                  <a:pt x="718457" y="39189"/>
                </a:cubicBezTo>
                <a:cubicBezTo>
                  <a:pt x="735719" y="34257"/>
                  <a:pt x="753182" y="30021"/>
                  <a:pt x="770708" y="26126"/>
                </a:cubicBezTo>
                <a:cubicBezTo>
                  <a:pt x="865289" y="5108"/>
                  <a:pt x="805184" y="23343"/>
                  <a:pt x="875211" y="0"/>
                </a:cubicBezTo>
                <a:cubicBezTo>
                  <a:pt x="1023562" y="8727"/>
                  <a:pt x="1059914" y="2977"/>
                  <a:pt x="1175657" y="26126"/>
                </a:cubicBezTo>
                <a:cubicBezTo>
                  <a:pt x="1243713" y="39737"/>
                  <a:pt x="1209000" y="35653"/>
                  <a:pt x="1267097" y="52252"/>
                </a:cubicBezTo>
                <a:cubicBezTo>
                  <a:pt x="1284359" y="57184"/>
                  <a:pt x="1302538" y="59011"/>
                  <a:pt x="1319348" y="65315"/>
                </a:cubicBezTo>
                <a:cubicBezTo>
                  <a:pt x="1337581" y="72152"/>
                  <a:pt x="1353520" y="84208"/>
                  <a:pt x="1371600" y="91440"/>
                </a:cubicBezTo>
                <a:cubicBezTo>
                  <a:pt x="1397169" y="101668"/>
                  <a:pt x="1423851" y="108857"/>
                  <a:pt x="1449977" y="117566"/>
                </a:cubicBezTo>
                <a:lnTo>
                  <a:pt x="1489165" y="130629"/>
                </a:lnTo>
                <a:cubicBezTo>
                  <a:pt x="1502228" y="134983"/>
                  <a:pt x="1516897" y="136054"/>
                  <a:pt x="1528354" y="143692"/>
                </a:cubicBezTo>
                <a:cubicBezTo>
                  <a:pt x="1579000" y="177456"/>
                  <a:pt x="1552649" y="164854"/>
                  <a:pt x="1606731" y="182880"/>
                </a:cubicBezTo>
                <a:cubicBezTo>
                  <a:pt x="1695355" y="241964"/>
                  <a:pt x="1662905" y="212929"/>
                  <a:pt x="1711234" y="26125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62400" y="1981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decision (safety algorithm)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15000" y="3048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 state?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1371600" y="3931920"/>
            <a:ext cx="4754373" cy="1423851"/>
          </a:xfrm>
          <a:custGeom>
            <a:avLst/>
            <a:gdLst>
              <a:gd name="connsiteX0" fmla="*/ 4650377 w 4754373"/>
              <a:gd name="connsiteY0" fmla="*/ 26126 h 1423851"/>
              <a:gd name="connsiteX1" fmla="*/ 4689566 w 4754373"/>
              <a:gd name="connsiteY1" fmla="*/ 104503 h 1423851"/>
              <a:gd name="connsiteX2" fmla="*/ 4728754 w 4754373"/>
              <a:gd name="connsiteY2" fmla="*/ 209006 h 1423851"/>
              <a:gd name="connsiteX3" fmla="*/ 4728754 w 4754373"/>
              <a:gd name="connsiteY3" fmla="*/ 1045029 h 1423851"/>
              <a:gd name="connsiteX4" fmla="*/ 4637314 w 4754373"/>
              <a:gd name="connsiteY4" fmla="*/ 1149531 h 1423851"/>
              <a:gd name="connsiteX5" fmla="*/ 4624251 w 4754373"/>
              <a:gd name="connsiteY5" fmla="*/ 1188720 h 1423851"/>
              <a:gd name="connsiteX6" fmla="*/ 4506686 w 4754373"/>
              <a:gd name="connsiteY6" fmla="*/ 1280160 h 1423851"/>
              <a:gd name="connsiteX7" fmla="*/ 4402183 w 4754373"/>
              <a:gd name="connsiteY7" fmla="*/ 1306286 h 1423851"/>
              <a:gd name="connsiteX8" fmla="*/ 4362994 w 4754373"/>
              <a:gd name="connsiteY8" fmla="*/ 1332411 h 1423851"/>
              <a:gd name="connsiteX9" fmla="*/ 4323806 w 4754373"/>
              <a:gd name="connsiteY9" fmla="*/ 1345474 h 1423851"/>
              <a:gd name="connsiteX10" fmla="*/ 4219303 w 4754373"/>
              <a:gd name="connsiteY10" fmla="*/ 1371600 h 1423851"/>
              <a:gd name="connsiteX11" fmla="*/ 4088674 w 4754373"/>
              <a:gd name="connsiteY11" fmla="*/ 1397726 h 1423851"/>
              <a:gd name="connsiteX12" fmla="*/ 3866606 w 4754373"/>
              <a:gd name="connsiteY12" fmla="*/ 1423851 h 1423851"/>
              <a:gd name="connsiteX13" fmla="*/ 2272937 w 4754373"/>
              <a:gd name="connsiteY13" fmla="*/ 1410789 h 1423851"/>
              <a:gd name="connsiteX14" fmla="*/ 2076994 w 4754373"/>
              <a:gd name="connsiteY14" fmla="*/ 1397726 h 1423851"/>
              <a:gd name="connsiteX15" fmla="*/ 1998617 w 4754373"/>
              <a:gd name="connsiteY15" fmla="*/ 1384663 h 1423851"/>
              <a:gd name="connsiteX16" fmla="*/ 1946366 w 4754373"/>
              <a:gd name="connsiteY16" fmla="*/ 1371600 h 1423851"/>
              <a:gd name="connsiteX17" fmla="*/ 940526 w 4754373"/>
              <a:gd name="connsiteY17" fmla="*/ 1345474 h 1423851"/>
              <a:gd name="connsiteX18" fmla="*/ 862149 w 4754373"/>
              <a:gd name="connsiteY18" fmla="*/ 1332411 h 1423851"/>
              <a:gd name="connsiteX19" fmla="*/ 809897 w 4754373"/>
              <a:gd name="connsiteY19" fmla="*/ 1319349 h 1423851"/>
              <a:gd name="connsiteX20" fmla="*/ 731520 w 4754373"/>
              <a:gd name="connsiteY20" fmla="*/ 1306286 h 1423851"/>
              <a:gd name="connsiteX21" fmla="*/ 666206 w 4754373"/>
              <a:gd name="connsiteY21" fmla="*/ 1293223 h 1423851"/>
              <a:gd name="connsiteX22" fmla="*/ 561703 w 4754373"/>
              <a:gd name="connsiteY22" fmla="*/ 1214846 h 1423851"/>
              <a:gd name="connsiteX23" fmla="*/ 509451 w 4754373"/>
              <a:gd name="connsiteY23" fmla="*/ 1175657 h 1423851"/>
              <a:gd name="connsiteX24" fmla="*/ 391886 w 4754373"/>
              <a:gd name="connsiteY24" fmla="*/ 1123406 h 1423851"/>
              <a:gd name="connsiteX25" fmla="*/ 365760 w 4754373"/>
              <a:gd name="connsiteY25" fmla="*/ 1084217 h 1423851"/>
              <a:gd name="connsiteX26" fmla="*/ 326571 w 4754373"/>
              <a:gd name="connsiteY26" fmla="*/ 1031966 h 1423851"/>
              <a:gd name="connsiteX27" fmla="*/ 287383 w 4754373"/>
              <a:gd name="connsiteY27" fmla="*/ 966651 h 1423851"/>
              <a:gd name="connsiteX28" fmla="*/ 261257 w 4754373"/>
              <a:gd name="connsiteY28" fmla="*/ 927463 h 1423851"/>
              <a:gd name="connsiteX29" fmla="*/ 222069 w 4754373"/>
              <a:gd name="connsiteY29" fmla="*/ 809897 h 1423851"/>
              <a:gd name="connsiteX30" fmla="*/ 195943 w 4754373"/>
              <a:gd name="connsiteY30" fmla="*/ 770709 h 1423851"/>
              <a:gd name="connsiteX31" fmla="*/ 169817 w 4754373"/>
              <a:gd name="connsiteY31" fmla="*/ 666206 h 1423851"/>
              <a:gd name="connsiteX32" fmla="*/ 156754 w 4754373"/>
              <a:gd name="connsiteY32" fmla="*/ 613954 h 1423851"/>
              <a:gd name="connsiteX33" fmla="*/ 130629 w 4754373"/>
              <a:gd name="connsiteY33" fmla="*/ 535577 h 1423851"/>
              <a:gd name="connsiteX34" fmla="*/ 117566 w 4754373"/>
              <a:gd name="connsiteY34" fmla="*/ 483326 h 1423851"/>
              <a:gd name="connsiteX35" fmla="*/ 91440 w 4754373"/>
              <a:gd name="connsiteY35" fmla="*/ 404949 h 1423851"/>
              <a:gd name="connsiteX36" fmla="*/ 78377 w 4754373"/>
              <a:gd name="connsiteY36" fmla="*/ 365760 h 1423851"/>
              <a:gd name="connsiteX37" fmla="*/ 52251 w 4754373"/>
              <a:gd name="connsiteY37" fmla="*/ 209006 h 1423851"/>
              <a:gd name="connsiteX38" fmla="*/ 39189 w 4754373"/>
              <a:gd name="connsiteY38" fmla="*/ 169817 h 1423851"/>
              <a:gd name="connsiteX39" fmla="*/ 13063 w 4754373"/>
              <a:gd name="connsiteY39" fmla="*/ 65314 h 1423851"/>
              <a:gd name="connsiteX40" fmla="*/ 0 w 4754373"/>
              <a:gd name="connsiteY40" fmla="*/ 0 h 142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754373" h="1423851">
                <a:moveTo>
                  <a:pt x="4650377" y="26126"/>
                </a:moveTo>
                <a:cubicBezTo>
                  <a:pt x="4663440" y="52252"/>
                  <a:pt x="4679584" y="77052"/>
                  <a:pt x="4689566" y="104503"/>
                </a:cubicBezTo>
                <a:cubicBezTo>
                  <a:pt x="4734765" y="228799"/>
                  <a:pt x="4669767" y="120522"/>
                  <a:pt x="4728754" y="209006"/>
                </a:cubicBezTo>
                <a:cubicBezTo>
                  <a:pt x="4757455" y="524708"/>
                  <a:pt x="4767969" y="582295"/>
                  <a:pt x="4728754" y="1045029"/>
                </a:cubicBezTo>
                <a:cubicBezTo>
                  <a:pt x="4724191" y="1098873"/>
                  <a:pt x="4674431" y="1124788"/>
                  <a:pt x="4637314" y="1149531"/>
                </a:cubicBezTo>
                <a:cubicBezTo>
                  <a:pt x="4632960" y="1162594"/>
                  <a:pt x="4631889" y="1177263"/>
                  <a:pt x="4624251" y="1188720"/>
                </a:cubicBezTo>
                <a:cubicBezTo>
                  <a:pt x="4605801" y="1216395"/>
                  <a:pt x="4527449" y="1274969"/>
                  <a:pt x="4506686" y="1280160"/>
                </a:cubicBezTo>
                <a:lnTo>
                  <a:pt x="4402183" y="1306286"/>
                </a:lnTo>
                <a:cubicBezTo>
                  <a:pt x="4389120" y="1314994"/>
                  <a:pt x="4377036" y="1325390"/>
                  <a:pt x="4362994" y="1332411"/>
                </a:cubicBezTo>
                <a:cubicBezTo>
                  <a:pt x="4350678" y="1338569"/>
                  <a:pt x="4337090" y="1341851"/>
                  <a:pt x="4323806" y="1345474"/>
                </a:cubicBezTo>
                <a:cubicBezTo>
                  <a:pt x="4289165" y="1354922"/>
                  <a:pt x="4254137" y="1362891"/>
                  <a:pt x="4219303" y="1371600"/>
                </a:cubicBezTo>
                <a:cubicBezTo>
                  <a:pt x="4165480" y="1385056"/>
                  <a:pt x="4149171" y="1390609"/>
                  <a:pt x="4088674" y="1397726"/>
                </a:cubicBezTo>
                <a:cubicBezTo>
                  <a:pt x="3825817" y="1428651"/>
                  <a:pt x="4043523" y="1394367"/>
                  <a:pt x="3866606" y="1423851"/>
                </a:cubicBezTo>
                <a:lnTo>
                  <a:pt x="2272937" y="1410789"/>
                </a:lnTo>
                <a:cubicBezTo>
                  <a:pt x="2207485" y="1409834"/>
                  <a:pt x="2142158" y="1403932"/>
                  <a:pt x="2076994" y="1397726"/>
                </a:cubicBezTo>
                <a:cubicBezTo>
                  <a:pt x="2050627" y="1395215"/>
                  <a:pt x="2024589" y="1389857"/>
                  <a:pt x="1998617" y="1384663"/>
                </a:cubicBezTo>
                <a:cubicBezTo>
                  <a:pt x="1981013" y="1381142"/>
                  <a:pt x="1964257" y="1373091"/>
                  <a:pt x="1946366" y="1371600"/>
                </a:cubicBezTo>
                <a:cubicBezTo>
                  <a:pt x="1695171" y="1350667"/>
                  <a:pt x="1037837" y="1347181"/>
                  <a:pt x="940526" y="1345474"/>
                </a:cubicBezTo>
                <a:cubicBezTo>
                  <a:pt x="914400" y="1341120"/>
                  <a:pt x="888121" y="1337605"/>
                  <a:pt x="862149" y="1332411"/>
                </a:cubicBezTo>
                <a:cubicBezTo>
                  <a:pt x="844544" y="1328890"/>
                  <a:pt x="827502" y="1322870"/>
                  <a:pt x="809897" y="1319349"/>
                </a:cubicBezTo>
                <a:cubicBezTo>
                  <a:pt x="783925" y="1314155"/>
                  <a:pt x="757579" y="1311024"/>
                  <a:pt x="731520" y="1306286"/>
                </a:cubicBezTo>
                <a:cubicBezTo>
                  <a:pt x="709676" y="1302314"/>
                  <a:pt x="687977" y="1297577"/>
                  <a:pt x="666206" y="1293223"/>
                </a:cubicBezTo>
                <a:lnTo>
                  <a:pt x="561703" y="1214846"/>
                </a:lnTo>
                <a:cubicBezTo>
                  <a:pt x="544286" y="1201783"/>
                  <a:pt x="529665" y="1183743"/>
                  <a:pt x="509451" y="1175657"/>
                </a:cubicBezTo>
                <a:cubicBezTo>
                  <a:pt x="426057" y="1142299"/>
                  <a:pt x="465110" y="1160017"/>
                  <a:pt x="391886" y="1123406"/>
                </a:cubicBezTo>
                <a:cubicBezTo>
                  <a:pt x="383177" y="1110343"/>
                  <a:pt x="374885" y="1096992"/>
                  <a:pt x="365760" y="1084217"/>
                </a:cubicBezTo>
                <a:cubicBezTo>
                  <a:pt x="353106" y="1066501"/>
                  <a:pt x="338648" y="1050081"/>
                  <a:pt x="326571" y="1031966"/>
                </a:cubicBezTo>
                <a:cubicBezTo>
                  <a:pt x="312487" y="1010840"/>
                  <a:pt x="300839" y="988181"/>
                  <a:pt x="287383" y="966651"/>
                </a:cubicBezTo>
                <a:cubicBezTo>
                  <a:pt x="279062" y="953338"/>
                  <a:pt x="268278" y="941505"/>
                  <a:pt x="261257" y="927463"/>
                </a:cubicBezTo>
                <a:cubicBezTo>
                  <a:pt x="155213" y="715379"/>
                  <a:pt x="296902" y="984509"/>
                  <a:pt x="222069" y="809897"/>
                </a:cubicBezTo>
                <a:cubicBezTo>
                  <a:pt x="215885" y="795467"/>
                  <a:pt x="204652" y="783772"/>
                  <a:pt x="195943" y="770709"/>
                </a:cubicBezTo>
                <a:lnTo>
                  <a:pt x="169817" y="666206"/>
                </a:lnTo>
                <a:cubicBezTo>
                  <a:pt x="165463" y="648789"/>
                  <a:pt x="162431" y="630986"/>
                  <a:pt x="156754" y="613954"/>
                </a:cubicBezTo>
                <a:cubicBezTo>
                  <a:pt x="148046" y="587828"/>
                  <a:pt x="137308" y="562294"/>
                  <a:pt x="130629" y="535577"/>
                </a:cubicBezTo>
                <a:cubicBezTo>
                  <a:pt x="126275" y="518160"/>
                  <a:pt x="122725" y="500522"/>
                  <a:pt x="117566" y="483326"/>
                </a:cubicBezTo>
                <a:cubicBezTo>
                  <a:pt x="109653" y="456949"/>
                  <a:pt x="100149" y="431075"/>
                  <a:pt x="91440" y="404949"/>
                </a:cubicBezTo>
                <a:lnTo>
                  <a:pt x="78377" y="365760"/>
                </a:lnTo>
                <a:cubicBezTo>
                  <a:pt x="71003" y="314140"/>
                  <a:pt x="64986" y="259948"/>
                  <a:pt x="52251" y="209006"/>
                </a:cubicBezTo>
                <a:cubicBezTo>
                  <a:pt x="48911" y="195648"/>
                  <a:pt x="42812" y="183101"/>
                  <a:pt x="39189" y="169817"/>
                </a:cubicBezTo>
                <a:cubicBezTo>
                  <a:pt x="29742" y="135176"/>
                  <a:pt x="21137" y="100301"/>
                  <a:pt x="13063" y="65314"/>
                </a:cubicBezTo>
                <a:cubicBezTo>
                  <a:pt x="8071" y="43680"/>
                  <a:pt x="0" y="0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48400" y="4114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3"/>
            <a:endCxn id="5" idx="2"/>
          </p:cNvCxnSpPr>
          <p:nvPr/>
        </p:nvCxnSpPr>
        <p:spPr>
          <a:xfrm flipV="1">
            <a:off x="6781800" y="3200400"/>
            <a:ext cx="533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29400" y="262753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67600" y="2743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Permanent allocation of resource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36223" y="5562600"/>
            <a:ext cx="32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Restore the old state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7600" y="3810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Safety Algorithm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0" y="1282700"/>
            <a:ext cx="7372350" cy="49434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1.	Let </a:t>
            </a:r>
            <a:r>
              <a:rPr lang="en-US" i="1" dirty="0" smtClean="0">
                <a:solidFill>
                  <a:srgbClr val="000000"/>
                </a:solidFill>
              </a:rPr>
              <a:t>Work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000000"/>
                </a:solidFill>
              </a:rPr>
              <a:t>Finish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be vectors of length</a:t>
            </a:r>
            <a:r>
              <a:rPr lang="en-US" i="1" dirty="0" smtClean="0"/>
              <a:t> m</a:t>
            </a:r>
            <a:r>
              <a:rPr lang="en-US" dirty="0" smtClean="0"/>
              <a:t> and</a:t>
            </a:r>
            <a:r>
              <a:rPr lang="en-US" i="1" dirty="0" smtClean="0"/>
              <a:t> n</a:t>
            </a:r>
            <a:r>
              <a:rPr lang="en-US" dirty="0" smtClean="0"/>
              <a:t>, respectively.  Initialize: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r>
              <a:rPr lang="en-US" i="1" dirty="0" smtClean="0"/>
              <a:t>Work </a:t>
            </a:r>
            <a:r>
              <a:rPr lang="en-US" dirty="0" smtClean="0"/>
              <a:t>= </a:t>
            </a:r>
            <a:r>
              <a:rPr lang="en-US" i="1" dirty="0" smtClean="0"/>
              <a:t>Available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r>
              <a:rPr lang="en-US" i="1" dirty="0" smtClean="0"/>
              <a:t>Finish </a:t>
            </a:r>
            <a:r>
              <a:rPr lang="en-US" dirty="0" smtClean="0"/>
              <a:t>[</a:t>
            </a:r>
            <a:r>
              <a:rPr lang="en-US" i="1" dirty="0" err="1" smtClean="0"/>
              <a:t>i</a:t>
            </a:r>
            <a:r>
              <a:rPr lang="en-US" dirty="0" smtClean="0"/>
              <a:t>] =</a:t>
            </a:r>
            <a:r>
              <a:rPr lang="en-US" i="1" dirty="0" smtClean="0"/>
              <a:t> false </a:t>
            </a:r>
            <a:r>
              <a:rPr lang="en-US" dirty="0" smtClean="0"/>
              <a:t>for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dirty="0" smtClean="0"/>
              <a:t> = 0, 1, …, </a:t>
            </a:r>
            <a:r>
              <a:rPr lang="en-US" i="1" dirty="0" smtClean="0"/>
              <a:t>n- </a:t>
            </a:r>
            <a:r>
              <a:rPr lang="en-US" dirty="0" smtClean="0"/>
              <a:t>1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endParaRPr lang="en-US" sz="800" dirty="0" smtClean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2.	Find an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such that both: 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(a) </a:t>
            </a:r>
            <a:r>
              <a:rPr lang="en-US" i="1" dirty="0" smtClean="0"/>
              <a:t>Finish</a:t>
            </a:r>
            <a:r>
              <a:rPr lang="en-US" dirty="0" smtClean="0"/>
              <a:t> [</a:t>
            </a:r>
            <a:r>
              <a:rPr lang="en-US" i="1" dirty="0" err="1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false</a:t>
            </a:r>
            <a:endParaRPr lang="en-US" dirty="0" smtClean="0"/>
          </a:p>
          <a:p>
            <a:pPr marL="800100" lvl="1" indent="-342900"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(b) </a:t>
            </a:r>
            <a:r>
              <a:rPr lang="en-US" i="1" dirty="0" err="1" smtClean="0"/>
              <a:t>Need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i="1" dirty="0" smtClean="0">
                <a:sym typeface="Symbol" pitchFamily="18" charset="2"/>
              </a:rPr>
              <a:t>Work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None/>
            </a:pPr>
            <a:r>
              <a:rPr lang="en-US" dirty="0" smtClean="0">
                <a:sym typeface="Symbol" pitchFamily="18" charset="2"/>
              </a:rPr>
              <a:t>If no such </a:t>
            </a:r>
            <a:r>
              <a:rPr lang="en-US" i="1" dirty="0" err="1" smtClean="0">
                <a:sym typeface="Symbol" pitchFamily="18" charset="2"/>
              </a:rPr>
              <a:t>i</a:t>
            </a:r>
            <a:r>
              <a:rPr lang="en-US" i="1" dirty="0" smtClean="0"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exists, go to step 4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None/>
            </a:pPr>
            <a:endParaRPr lang="en-US" sz="800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i="1" dirty="0" smtClean="0"/>
              <a:t>3.  Work</a:t>
            </a:r>
            <a:r>
              <a:rPr lang="en-US" dirty="0" smtClean="0"/>
              <a:t> = </a:t>
            </a:r>
            <a:r>
              <a:rPr lang="en-US" i="1" dirty="0" smtClean="0"/>
              <a:t>Work </a:t>
            </a:r>
            <a:r>
              <a:rPr lang="en-US" dirty="0" smtClean="0"/>
              <a:t>+ </a:t>
            </a:r>
            <a:r>
              <a:rPr lang="en-US" i="1" dirty="0" err="1" smtClean="0"/>
              <a:t>Allocation</a:t>
            </a:r>
            <a:r>
              <a:rPr lang="en-US" i="1" baseline="-25000" dirty="0" err="1" smtClean="0"/>
              <a:t>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Finish</a:t>
            </a:r>
            <a:r>
              <a:rPr lang="en-US" dirty="0" smtClean="0"/>
              <a:t>[</a:t>
            </a:r>
            <a:r>
              <a:rPr lang="en-US" i="1" dirty="0" err="1" smtClean="0"/>
              <a:t>i</a:t>
            </a:r>
            <a:r>
              <a:rPr lang="en-US" dirty="0" smtClean="0"/>
              <a:t>] =</a:t>
            </a:r>
            <a:r>
              <a:rPr lang="en-US" i="1" dirty="0" smtClean="0"/>
              <a:t> true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 to step 2</a:t>
            </a:r>
          </a:p>
          <a:p>
            <a:pPr>
              <a:lnSpc>
                <a:spcPct val="90000"/>
              </a:lnSpc>
            </a:pPr>
            <a:endParaRPr lang="en-US" sz="800" dirty="0" smtClean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4.	If </a:t>
            </a:r>
            <a:r>
              <a:rPr lang="en-US" i="1" dirty="0" smtClean="0"/>
              <a:t>Finish</a:t>
            </a:r>
            <a:r>
              <a:rPr lang="en-US" dirty="0" smtClean="0"/>
              <a:t> [</a:t>
            </a:r>
            <a:r>
              <a:rPr lang="en-US" i="1" dirty="0" err="1" smtClean="0"/>
              <a:t>i</a:t>
            </a:r>
            <a:r>
              <a:rPr lang="en-US" dirty="0" smtClean="0"/>
              <a:t>] == true for all </a:t>
            </a:r>
            <a:r>
              <a:rPr lang="en-US" i="1" dirty="0" err="1" smtClean="0"/>
              <a:t>i</a:t>
            </a:r>
            <a:r>
              <a:rPr lang="en-US" dirty="0" smtClean="0"/>
              <a:t>, then the system is in a safe state</a:t>
            </a:r>
          </a:p>
        </p:txBody>
      </p:sp>
    </p:spTree>
    <p:extLst>
      <p:ext uri="{BB962C8B-B14F-4D97-AF65-F5344CB8AC3E}">
        <p14:creationId xmlns:p14="http://schemas.microsoft.com/office/powerpoint/2010/main" val="413673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04813"/>
            <a:ext cx="8821738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b="1" dirty="0" smtClean="0"/>
              <a:t>Resource-Request Algorithm for Process </a:t>
            </a:r>
            <a:r>
              <a:rPr lang="en-US" sz="3600" b="1" i="1" dirty="0" smtClean="0"/>
              <a:t>P</a:t>
            </a:r>
            <a:r>
              <a:rPr lang="en-US" sz="3600" b="1" i="1" baseline="-25000" dirty="0" smtClean="0"/>
              <a:t>i</a:t>
            </a:r>
            <a:endParaRPr lang="en-US" sz="3600" b="1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399" cy="5638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i="1" dirty="0" smtClean="0"/>
              <a:t>     Request</a:t>
            </a:r>
            <a:r>
              <a:rPr lang="en-US" dirty="0" smtClean="0"/>
              <a:t> = request vector for process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. 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If </a:t>
            </a:r>
            <a:r>
              <a:rPr lang="en-US" i="1" dirty="0" err="1" smtClean="0"/>
              <a:t>Request</a:t>
            </a:r>
            <a:r>
              <a:rPr lang="en-US" i="1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 = </a:t>
            </a:r>
            <a:r>
              <a:rPr lang="en-US" i="1" dirty="0" smtClean="0"/>
              <a:t>k</a:t>
            </a:r>
            <a:r>
              <a:rPr lang="en-US" dirty="0" smtClean="0"/>
              <a:t> then process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wants </a:t>
            </a:r>
            <a:r>
              <a:rPr lang="en-US" i="1" dirty="0" smtClean="0"/>
              <a:t>k</a:t>
            </a:r>
            <a:r>
              <a:rPr lang="en-US" dirty="0" smtClean="0"/>
              <a:t> instances of resource type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baseline="-25000" dirty="0" smtClean="0"/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1.	If </a:t>
            </a:r>
            <a:r>
              <a:rPr lang="en-US" i="1" dirty="0" err="1" smtClean="0"/>
              <a:t>Request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i="1" dirty="0" err="1" smtClean="0">
                <a:sym typeface="Symbol" pitchFamily="18" charset="2"/>
              </a:rPr>
              <a:t>Need</a:t>
            </a:r>
            <a:r>
              <a:rPr lang="en-US" i="1" baseline="-25000" dirty="0" err="1" smtClean="0">
                <a:sym typeface="Symbol" pitchFamily="18" charset="2"/>
              </a:rPr>
              <a:t>i</a:t>
            </a:r>
            <a:r>
              <a:rPr lang="en-US" i="1" dirty="0" smtClean="0"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go to step 2.  Otherwise, raise error condition, since process has exceeded its maximum claim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dirty="0" smtClean="0">
                <a:sym typeface="Symbol" pitchFamily="18" charset="2"/>
              </a:rPr>
              <a:t>2.	If </a:t>
            </a:r>
            <a:r>
              <a:rPr lang="en-US" i="1" dirty="0" err="1" smtClean="0"/>
              <a:t>Request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i="1" dirty="0" smtClean="0">
                <a:sym typeface="Symbol" pitchFamily="18" charset="2"/>
              </a:rPr>
              <a:t>Available</a:t>
            </a:r>
            <a:r>
              <a:rPr lang="en-US" dirty="0" smtClean="0">
                <a:sym typeface="Symbol" pitchFamily="18" charset="2"/>
              </a:rPr>
              <a:t>, go to step 3.  Otherwise </a:t>
            </a:r>
            <a:r>
              <a:rPr lang="en-US" i="1" dirty="0" smtClean="0">
                <a:sym typeface="Symbol" pitchFamily="18" charset="2"/>
              </a:rPr>
              <a:t>P</a:t>
            </a:r>
            <a:r>
              <a:rPr lang="en-US" i="1" baseline="-25000" dirty="0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 must wait, since resources are not available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dirty="0" smtClean="0">
                <a:sym typeface="Symbol" pitchFamily="18" charset="2"/>
              </a:rPr>
              <a:t>3.	Pretend to allocate requested resources to </a:t>
            </a:r>
            <a:r>
              <a:rPr lang="en-US" i="1" dirty="0" smtClean="0">
                <a:sym typeface="Symbol" pitchFamily="18" charset="2"/>
              </a:rPr>
              <a:t>P</a:t>
            </a:r>
            <a:r>
              <a:rPr lang="en-US" i="1" baseline="-25000" dirty="0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by modifying the state as follows: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dirty="0" smtClean="0">
                <a:sym typeface="Symbol" pitchFamily="18" charset="2"/>
              </a:rPr>
              <a:t>		</a:t>
            </a:r>
            <a:r>
              <a:rPr lang="en-US" sz="2600" i="1" dirty="0" smtClean="0">
                <a:sym typeface="Symbol" pitchFamily="18" charset="2"/>
              </a:rPr>
              <a:t>Available</a:t>
            </a:r>
            <a:r>
              <a:rPr lang="en-US" sz="2600" dirty="0" smtClean="0">
                <a:sym typeface="Symbol" pitchFamily="18" charset="2"/>
              </a:rPr>
              <a:t> = </a:t>
            </a:r>
            <a:r>
              <a:rPr lang="en-US" sz="2600" i="1" dirty="0" smtClean="0">
                <a:sym typeface="Symbol" pitchFamily="18" charset="2"/>
              </a:rPr>
              <a:t>Available  </a:t>
            </a:r>
            <a:r>
              <a:rPr lang="en-US" sz="2600" dirty="0" smtClean="0">
                <a:sym typeface="Symbol" pitchFamily="18" charset="2"/>
              </a:rPr>
              <a:t>–</a:t>
            </a:r>
            <a:r>
              <a:rPr lang="en-US" sz="2600" i="1" dirty="0" smtClean="0">
                <a:sym typeface="Symbol" pitchFamily="18" charset="2"/>
              </a:rPr>
              <a:t> </a:t>
            </a:r>
            <a:r>
              <a:rPr lang="en-US" sz="2600" i="1" dirty="0" err="1" smtClean="0">
                <a:sym typeface="Symbol" pitchFamily="18" charset="2"/>
              </a:rPr>
              <a:t>Request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i="1" dirty="0" smtClean="0">
                <a:sym typeface="Symbol" pitchFamily="18" charset="2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600" dirty="0" smtClean="0">
                <a:sym typeface="Symbol" pitchFamily="18" charset="2"/>
              </a:rPr>
              <a:t>		</a:t>
            </a:r>
            <a:r>
              <a:rPr lang="en-US" sz="2600" i="1" dirty="0" err="1" smtClean="0">
                <a:sym typeface="Symbol" pitchFamily="18" charset="2"/>
              </a:rPr>
              <a:t>Allocation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baseline="-25000" dirty="0" smtClean="0">
                <a:sym typeface="Symbol" pitchFamily="18" charset="2"/>
              </a:rPr>
              <a:t> </a:t>
            </a:r>
            <a:r>
              <a:rPr lang="en-US" sz="2600" dirty="0" smtClean="0">
                <a:sym typeface="Symbol" pitchFamily="18" charset="2"/>
              </a:rPr>
              <a:t>= </a:t>
            </a:r>
            <a:r>
              <a:rPr lang="en-US" sz="2600" i="1" dirty="0" err="1" smtClean="0">
                <a:sym typeface="Symbol" pitchFamily="18" charset="2"/>
              </a:rPr>
              <a:t>Allocation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dirty="0" smtClean="0">
                <a:sym typeface="Symbol" pitchFamily="18" charset="2"/>
              </a:rPr>
              <a:t> + </a:t>
            </a:r>
            <a:r>
              <a:rPr lang="en-US" sz="2600" i="1" dirty="0" err="1" smtClean="0">
                <a:sym typeface="Symbol" pitchFamily="18" charset="2"/>
              </a:rPr>
              <a:t>Request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dirty="0" smtClean="0">
                <a:sym typeface="Symbol" pitchFamily="18" charset="2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600" dirty="0" smtClean="0">
                <a:sym typeface="Symbol" pitchFamily="18" charset="2"/>
              </a:rPr>
              <a:t>		</a:t>
            </a:r>
            <a:r>
              <a:rPr lang="en-US" sz="2600" i="1" dirty="0" err="1" smtClean="0">
                <a:sym typeface="Symbol" pitchFamily="18" charset="2"/>
              </a:rPr>
              <a:t>Need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i="1" dirty="0" smtClean="0">
                <a:sym typeface="Symbol" pitchFamily="18" charset="2"/>
              </a:rPr>
              <a:t> </a:t>
            </a:r>
            <a:r>
              <a:rPr lang="en-US" sz="2600" dirty="0" smtClean="0">
                <a:sym typeface="Symbol" pitchFamily="18" charset="2"/>
              </a:rPr>
              <a:t>=</a:t>
            </a:r>
            <a:r>
              <a:rPr lang="en-US" sz="2600" i="1" dirty="0" smtClean="0">
                <a:sym typeface="Symbol" pitchFamily="18" charset="2"/>
              </a:rPr>
              <a:t> </a:t>
            </a:r>
            <a:r>
              <a:rPr lang="en-US" sz="2600" i="1" dirty="0" err="1" smtClean="0">
                <a:sym typeface="Symbol" pitchFamily="18" charset="2"/>
              </a:rPr>
              <a:t>Need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dirty="0" smtClean="0">
                <a:sym typeface="Symbol" pitchFamily="18" charset="2"/>
              </a:rPr>
              <a:t> – </a:t>
            </a:r>
            <a:r>
              <a:rPr lang="en-US" sz="2600" i="1" dirty="0" err="1" smtClean="0">
                <a:sym typeface="Symbol" pitchFamily="18" charset="2"/>
              </a:rPr>
              <a:t>Request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i="1" dirty="0" smtClean="0">
                <a:sym typeface="Symbol" pitchFamily="18" charset="2"/>
              </a:rPr>
              <a:t>;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charset="2"/>
              <a:buChar char="l"/>
            </a:pPr>
            <a:endParaRPr lang="en-US" i="1" dirty="0" smtClean="0">
              <a:sym typeface="Symbol" pitchFamily="18" charset="2"/>
            </a:endParaRP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charset="2"/>
              <a:buChar char="l"/>
            </a:pPr>
            <a:r>
              <a:rPr lang="en-US" i="1" dirty="0" smtClean="0">
                <a:sym typeface="Symbol" pitchFamily="18" charset="2"/>
              </a:rPr>
              <a:t>If safe  the resources are allocated to Pi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charset="2"/>
              <a:buChar char="l"/>
            </a:pPr>
            <a:r>
              <a:rPr lang="en-US" i="1" dirty="0" smtClean="0">
                <a:sym typeface="Symbol" pitchFamily="18" charset="2"/>
              </a:rPr>
              <a:t>If unsafe  Pi must wait, and the old resource-allocation state is restored</a:t>
            </a:r>
          </a:p>
        </p:txBody>
      </p:sp>
    </p:spTree>
    <p:extLst>
      <p:ext uri="{BB962C8B-B14F-4D97-AF65-F5344CB8AC3E}">
        <p14:creationId xmlns:p14="http://schemas.microsoft.com/office/powerpoint/2010/main" val="27132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813"/>
            <a:ext cx="7664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 of Banker’s Algorithm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60488"/>
            <a:ext cx="8394700" cy="5116512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5 processes </a:t>
            </a:r>
            <a:r>
              <a:rPr lang="en-US" i="1" dirty="0" smtClean="0"/>
              <a:t>P</a:t>
            </a:r>
            <a:r>
              <a:rPr lang="en-US" baseline="-25000" dirty="0" smtClean="0"/>
              <a:t>0  </a:t>
            </a:r>
            <a:r>
              <a:rPr lang="en-US" dirty="0" smtClean="0"/>
              <a:t>through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; 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      3 resource types: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              </a:t>
            </a:r>
            <a:r>
              <a:rPr lang="en-US" i="1" dirty="0" smtClean="0"/>
              <a:t>A</a:t>
            </a:r>
            <a:r>
              <a:rPr lang="en-US" dirty="0" smtClean="0"/>
              <a:t> (10 instances),  </a:t>
            </a:r>
            <a:r>
              <a:rPr lang="en-US" i="1" dirty="0" smtClean="0"/>
              <a:t>B</a:t>
            </a:r>
            <a:r>
              <a:rPr lang="en-US" dirty="0" smtClean="0"/>
              <a:t> (5instances), and </a:t>
            </a:r>
            <a:r>
              <a:rPr lang="en-US" i="1" dirty="0" smtClean="0"/>
              <a:t>C</a:t>
            </a:r>
            <a:r>
              <a:rPr lang="en-US" dirty="0" smtClean="0"/>
              <a:t> (7 instances)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 Snapshot at time </a:t>
            </a:r>
            <a:r>
              <a:rPr lang="en-US" i="1" dirty="0" smtClean="0"/>
              <a:t>T</a:t>
            </a:r>
            <a:r>
              <a:rPr lang="en-US" baseline="-25000" dirty="0" smtClean="0"/>
              <a:t>0</a:t>
            </a:r>
            <a:r>
              <a:rPr lang="en-US" dirty="0" smtClean="0"/>
              <a:t>: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	</a:t>
            </a:r>
            <a:r>
              <a:rPr lang="en-US" i="1" u="sng" dirty="0" smtClean="0"/>
              <a:t>Allocation</a:t>
            </a:r>
            <a:r>
              <a:rPr lang="en-US" i="1" dirty="0" smtClean="0"/>
              <a:t>	  </a:t>
            </a:r>
            <a:r>
              <a:rPr lang="en-US" i="1" u="sng" dirty="0" smtClean="0"/>
              <a:t>Max</a:t>
            </a:r>
            <a:r>
              <a:rPr lang="en-US" i="1" dirty="0" smtClean="0"/>
              <a:t>	</a:t>
            </a:r>
            <a:r>
              <a:rPr lang="en-US" i="1" u="sng" dirty="0" smtClean="0"/>
              <a:t>Available</a:t>
            </a:r>
            <a:endParaRPr lang="en-US" i="1" dirty="0" smtClean="0"/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i="1" dirty="0" smtClean="0"/>
              <a:t>			A B C	       A B C 	A B C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0	</a:t>
            </a:r>
            <a:r>
              <a:rPr lang="en-US" dirty="0" smtClean="0"/>
              <a:t>0 1 0	         7 5 3 	3 3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1	</a:t>
            </a:r>
            <a:r>
              <a:rPr lang="en-US" dirty="0" smtClean="0"/>
              <a:t>2 0 0 	        3 2 2  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3 0 2 	        9 0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2 1 1 	        2 2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0 0 2	         4 3 3  		</a:t>
            </a:r>
          </a:p>
        </p:txBody>
      </p:sp>
    </p:spTree>
    <p:extLst>
      <p:ext uri="{BB962C8B-B14F-4D97-AF65-F5344CB8AC3E}">
        <p14:creationId xmlns:p14="http://schemas.microsoft.com/office/powerpoint/2010/main" val="2887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(Cont.)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293813"/>
            <a:ext cx="8135938" cy="4640262"/>
          </a:xfrm>
        </p:spPr>
        <p:txBody>
          <a:bodyPr>
            <a:normAutofit fontScale="47500" lnSpcReduction="20000"/>
          </a:bodyPr>
          <a:lstStyle/>
          <a:p>
            <a:pPr>
              <a:tabLst>
                <a:tab pos="2452688" algn="l"/>
                <a:tab pos="3492500" algn="ctr"/>
              </a:tabLst>
            </a:pPr>
            <a:r>
              <a:rPr lang="en-US" dirty="0" smtClean="0"/>
              <a:t>The content of the matrix </a:t>
            </a:r>
            <a:r>
              <a:rPr lang="en-US" i="1" dirty="0" smtClean="0"/>
              <a:t>Need</a:t>
            </a:r>
            <a:r>
              <a:rPr lang="en-US" dirty="0" smtClean="0"/>
              <a:t> is defined to be </a:t>
            </a:r>
            <a:r>
              <a:rPr lang="en-US" i="1" dirty="0" smtClean="0"/>
              <a:t>Max</a:t>
            </a:r>
            <a:r>
              <a:rPr lang="en-US" dirty="0" smtClean="0"/>
              <a:t> – </a:t>
            </a:r>
            <a:r>
              <a:rPr lang="en-US" i="1" dirty="0" smtClean="0"/>
              <a:t>Allocation</a:t>
            </a:r>
            <a:endParaRPr lang="en-US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endParaRPr lang="en-US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	</a:t>
            </a:r>
            <a:r>
              <a:rPr lang="en-US" i="1" u="sng" dirty="0" smtClean="0"/>
              <a:t>Need</a:t>
            </a:r>
            <a:endParaRPr lang="en-US" u="sng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	</a:t>
            </a:r>
            <a:r>
              <a:rPr lang="en-US" i="1" dirty="0" smtClean="0"/>
              <a:t>A B C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0	</a:t>
            </a:r>
            <a:r>
              <a:rPr lang="en-US" dirty="0" smtClean="0"/>
              <a:t>7 4 3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1	</a:t>
            </a:r>
            <a:r>
              <a:rPr lang="en-US" dirty="0" smtClean="0"/>
              <a:t>1 2 2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6 0 0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0 1 1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4 3 1 </a:t>
            </a:r>
            <a:endParaRPr lang="en-US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endParaRPr lang="en-US" dirty="0"/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i="1" dirty="0" smtClean="0"/>
              <a:t>			Allocation</a:t>
            </a:r>
            <a:r>
              <a:rPr lang="en-US" i="1" dirty="0"/>
              <a:t>	  Max	Available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i="1" dirty="0"/>
              <a:t>			A B C	       A B C 	A B C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</a:t>
            </a:r>
            <a:r>
              <a:rPr lang="en-US" i="1" dirty="0"/>
              <a:t>P</a:t>
            </a:r>
            <a:r>
              <a:rPr lang="en-US" baseline="-25000" dirty="0"/>
              <a:t>0	</a:t>
            </a:r>
            <a:r>
              <a:rPr lang="en-US" dirty="0"/>
              <a:t>0 1 0	         7 5 3 	3 3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 </a:t>
            </a:r>
            <a:r>
              <a:rPr lang="en-US" i="1" dirty="0"/>
              <a:t>P</a:t>
            </a:r>
            <a:r>
              <a:rPr lang="en-US" baseline="-25000" dirty="0"/>
              <a:t>1	</a:t>
            </a:r>
            <a:r>
              <a:rPr lang="en-US" dirty="0"/>
              <a:t>2 0 0 	        3 2 2  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 </a:t>
            </a:r>
            <a:r>
              <a:rPr lang="en-US" i="1" dirty="0"/>
              <a:t>P</a:t>
            </a:r>
            <a:r>
              <a:rPr lang="en-US" baseline="-25000" dirty="0"/>
              <a:t>2</a:t>
            </a:r>
            <a:r>
              <a:rPr lang="en-US" dirty="0"/>
              <a:t>	3 0 2 	        9 0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 </a:t>
            </a:r>
            <a:r>
              <a:rPr lang="en-US" i="1" dirty="0"/>
              <a:t>P</a:t>
            </a:r>
            <a:r>
              <a:rPr lang="en-US" baseline="-25000" dirty="0"/>
              <a:t>3</a:t>
            </a:r>
            <a:r>
              <a:rPr lang="en-US" dirty="0"/>
              <a:t>	2 1 1 	        2 2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 </a:t>
            </a:r>
            <a:r>
              <a:rPr lang="en-US" i="1" dirty="0"/>
              <a:t>P</a:t>
            </a:r>
            <a:r>
              <a:rPr lang="en-US" baseline="-25000" dirty="0"/>
              <a:t>4</a:t>
            </a:r>
            <a:r>
              <a:rPr lang="en-US" dirty="0"/>
              <a:t>	0 0 2	         4 3 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tabLst>
                <a:tab pos="2452688" algn="l"/>
                <a:tab pos="3492500" algn="ctr"/>
              </a:tabLst>
            </a:pPr>
            <a:r>
              <a:rPr lang="en-US" dirty="0" smtClean="0"/>
              <a:t>The system is in a safe state since the sequence &lt;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&gt; satisfies safety criteria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6863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(Cont.)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293813"/>
            <a:ext cx="8135938" cy="4640262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2452688" algn="l"/>
                <a:tab pos="3492500" algn="ctr"/>
              </a:tabLst>
            </a:pPr>
            <a:r>
              <a:rPr lang="en-US" dirty="0" smtClean="0"/>
              <a:t>The content of the matrix </a:t>
            </a:r>
            <a:r>
              <a:rPr lang="en-US" i="1" dirty="0" smtClean="0"/>
              <a:t>Need</a:t>
            </a:r>
            <a:r>
              <a:rPr lang="en-US" dirty="0" smtClean="0"/>
              <a:t> is defined to be </a:t>
            </a:r>
            <a:r>
              <a:rPr lang="en-US" i="1" dirty="0" smtClean="0"/>
              <a:t>Max</a:t>
            </a:r>
            <a:r>
              <a:rPr lang="en-US" dirty="0" smtClean="0"/>
              <a:t> – </a:t>
            </a:r>
            <a:r>
              <a:rPr lang="en-US" i="1" dirty="0" smtClean="0"/>
              <a:t>Allocation</a:t>
            </a:r>
            <a:endParaRPr lang="en-US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endParaRPr lang="en-US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	</a:t>
            </a:r>
            <a:r>
              <a:rPr lang="en-US" i="1" u="sng" dirty="0" smtClean="0"/>
              <a:t>Need</a:t>
            </a:r>
            <a:endParaRPr lang="en-US" u="sng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	</a:t>
            </a:r>
            <a:r>
              <a:rPr lang="en-US" i="1" dirty="0" smtClean="0"/>
              <a:t>A B C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0	</a:t>
            </a:r>
            <a:r>
              <a:rPr lang="en-US" dirty="0" smtClean="0"/>
              <a:t>7 4 3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1	</a:t>
            </a:r>
            <a:r>
              <a:rPr lang="en-US" dirty="0" smtClean="0"/>
              <a:t>1 2 2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6 0 0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0 1 1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4 3 1 </a:t>
            </a:r>
            <a:br>
              <a:rPr lang="en-US" dirty="0" smtClean="0"/>
            </a:br>
            <a:endParaRPr lang="en-US" dirty="0" smtClean="0"/>
          </a:p>
          <a:p>
            <a:pPr>
              <a:tabLst>
                <a:tab pos="2452688" algn="l"/>
                <a:tab pos="3492500" algn="ctr"/>
              </a:tabLst>
            </a:pPr>
            <a:r>
              <a:rPr lang="en-US" dirty="0" smtClean="0"/>
              <a:t>The system is in a safe state since the sequence &lt;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&gt; satisfies safety criteria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6748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17563" y="277813"/>
            <a:ext cx="7869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Example:  </a:t>
            </a:r>
            <a:r>
              <a:rPr lang="en-US" i="1" smtClean="0"/>
              <a:t>P</a:t>
            </a:r>
            <a:r>
              <a:rPr lang="en-US" baseline="-25000" smtClean="0"/>
              <a:t>1</a:t>
            </a:r>
            <a:r>
              <a:rPr lang="en-US" smtClean="0"/>
              <a:t> Request (1,0,2)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438" y="1292225"/>
            <a:ext cx="7766050" cy="5103813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Check that Request </a:t>
            </a:r>
            <a:r>
              <a:rPr lang="en-US" dirty="0" smtClean="0">
                <a:sym typeface="Symbol" pitchFamily="18" charset="2"/>
              </a:rPr>
              <a:t> Available (that is, (1,0,2)  (3,3,2)  true</a:t>
            </a:r>
            <a:endParaRPr lang="en-US" i="1" dirty="0" smtClean="0">
              <a:sym typeface="Symbol" pitchFamily="18" charset="2"/>
            </a:endParaRP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i="1" dirty="0" smtClean="0"/>
              <a:t>			</a:t>
            </a:r>
            <a:r>
              <a:rPr lang="en-US" i="1" u="sng" dirty="0" smtClean="0"/>
              <a:t>Allocation</a:t>
            </a:r>
            <a:r>
              <a:rPr lang="en-US" i="1" dirty="0" smtClean="0"/>
              <a:t>	</a:t>
            </a:r>
            <a:r>
              <a:rPr lang="en-US" i="1" u="sng" dirty="0" smtClean="0"/>
              <a:t>Need</a:t>
            </a:r>
            <a:r>
              <a:rPr lang="en-US" i="1" dirty="0" smtClean="0"/>
              <a:t>	</a:t>
            </a:r>
            <a:r>
              <a:rPr lang="en-US" i="1" u="sng" dirty="0" smtClean="0"/>
              <a:t>Available</a:t>
            </a:r>
            <a:endParaRPr lang="en-US" i="1" dirty="0" smtClean="0"/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i="1" dirty="0" smtClean="0"/>
              <a:t>			A B C	A B C	A B C 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	0 1 0 	7 4 3 	2 3 0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b="1" i="1" dirty="0" smtClean="0">
                <a:solidFill>
                  <a:srgbClr val="C00000"/>
                </a:solidFill>
              </a:rPr>
              <a:t>P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  <a:r>
              <a:rPr lang="en-US" b="1" dirty="0" smtClean="0">
                <a:solidFill>
                  <a:srgbClr val="C00000"/>
                </a:solidFill>
              </a:rPr>
              <a:t>	       3 0 2             0 2 0 </a:t>
            </a:r>
            <a:r>
              <a:rPr lang="en-US" dirty="0" smtClean="0"/>
              <a:t>	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3 0 2 	  6 0 0 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2 1 1 	    0 1 1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0 0 2 	    4 3 1 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800" dirty="0" smtClean="0"/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Executing safety algorithm shows that sequence &lt;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&gt; satisfies safety requirement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800" dirty="0" smtClean="0"/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Can request for (3,3,0) by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 be granted?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800" dirty="0" smtClean="0"/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Can request for (0,2,0) by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 be granted?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77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Dispatcher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382316"/>
            <a:ext cx="7731125" cy="448389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Dispatcher module gives control of the CPU to the process selected by the short-term scheduler; this involves:</a:t>
            </a:r>
          </a:p>
          <a:p>
            <a:pPr lvl="1"/>
            <a:r>
              <a:rPr lang="en-US" dirty="0" smtClean="0"/>
              <a:t>switching context</a:t>
            </a:r>
          </a:p>
          <a:p>
            <a:pPr lvl="1"/>
            <a:r>
              <a:rPr lang="en-US" dirty="0" smtClean="0"/>
              <a:t>switching to user mode</a:t>
            </a:r>
          </a:p>
          <a:p>
            <a:pPr lvl="1"/>
            <a:r>
              <a:rPr lang="en-US" dirty="0" smtClean="0"/>
              <a:t>jumping to the proper location in the user program to restart that program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Dispatch latency </a:t>
            </a:r>
            <a:r>
              <a:rPr lang="en-US" dirty="0" smtClean="0"/>
              <a:t>– time it takes for the dispatcher to stop one process and start another running</a:t>
            </a:r>
          </a:p>
        </p:txBody>
      </p:sp>
    </p:spTree>
    <p:extLst>
      <p:ext uri="{BB962C8B-B14F-4D97-AF65-F5344CB8AC3E}">
        <p14:creationId xmlns:p14="http://schemas.microsoft.com/office/powerpoint/2010/main" val="29468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Handling</a:t>
            </a:r>
          </a:p>
        </p:txBody>
      </p:sp>
      <p:sp>
        <p:nvSpPr>
          <p:cNvPr id="24579" name="Content Placeholder 4"/>
          <p:cNvSpPr>
            <a:spLocks noGrp="1"/>
          </p:cNvSpPr>
          <p:nvPr>
            <p:ph idx="1"/>
          </p:nvPr>
        </p:nvSpPr>
        <p:spPr>
          <a:xfrm>
            <a:off x="533400" y="1404938"/>
            <a:ext cx="8204200" cy="47672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200" dirty="0" smtClean="0"/>
              <a:t>Strategies for dealing with deadlocks: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Detection and recovery. Let deadlocks occur, detect them, take action.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Dynamic avoidance by careful resource allocation.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Prevention, by structurally negating one of the four required conditions.</a:t>
            </a:r>
          </a:p>
          <a:p>
            <a:pPr>
              <a:buFontTx/>
              <a:buAutoNum type="arabicPeriod"/>
            </a:pPr>
            <a:r>
              <a:rPr lang="en-US" dirty="0" smtClean="0"/>
              <a:t> Just </a:t>
            </a:r>
            <a:r>
              <a:rPr lang="en-US" dirty="0"/>
              <a:t>ignore the problem. </a:t>
            </a:r>
          </a:p>
          <a:p>
            <a:pPr marL="0" indent="0" eaLnBrk="1" hangingPunct="1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7686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85825" y="277813"/>
            <a:ext cx="78009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Deadlock Prevention</a:t>
            </a:r>
          </a:p>
        </p:txBody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95299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Mutual Exclusion</a:t>
            </a:r>
            <a:r>
              <a:rPr lang="en-US" dirty="0" smtClean="0"/>
              <a:t> – not required for sharable resources; must hold for </a:t>
            </a:r>
            <a:r>
              <a:rPr lang="en-US" dirty="0" err="1" smtClean="0"/>
              <a:t>nonsharable</a:t>
            </a:r>
            <a:r>
              <a:rPr lang="en-US" dirty="0" smtClean="0"/>
              <a:t> resources</a:t>
            </a:r>
          </a:p>
          <a:p>
            <a:pPr lvl="1"/>
            <a:r>
              <a:rPr lang="en-US" dirty="0" smtClean="0"/>
              <a:t>Read only file 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Hold and Wait</a:t>
            </a:r>
            <a:r>
              <a:rPr lang="en-US" dirty="0" smtClean="0"/>
              <a:t> – must guarantee that whenever a process requests a resource, it does not hold any other resources</a:t>
            </a:r>
          </a:p>
          <a:p>
            <a:pPr lvl="1"/>
            <a:r>
              <a:rPr lang="en-US" dirty="0" smtClean="0"/>
              <a:t>Require process to request and be allocated all its resources before it begins execution, </a:t>
            </a:r>
            <a:endParaRPr lang="en-US" dirty="0"/>
          </a:p>
          <a:p>
            <a:pPr lvl="1"/>
            <a:r>
              <a:rPr lang="en-US" dirty="0" smtClean="0"/>
              <a:t>Allow process to request resources only when the process has none</a:t>
            </a:r>
          </a:p>
          <a:p>
            <a:pPr lvl="2"/>
            <a:r>
              <a:rPr lang="en-US" dirty="0" smtClean="0"/>
              <a:t>Release all the current resource and then try to acquire </a:t>
            </a:r>
          </a:p>
          <a:p>
            <a:pPr lvl="1"/>
            <a:r>
              <a:rPr lang="en-US" dirty="0" smtClean="0"/>
              <a:t>Low resource utilization; starvation possible</a:t>
            </a:r>
          </a:p>
        </p:txBody>
      </p:sp>
      <p:sp>
        <p:nvSpPr>
          <p:cNvPr id="17412" name="Text Box 1028"/>
          <p:cNvSpPr txBox="1">
            <a:spLocks noChangeArrowheads="1"/>
          </p:cNvSpPr>
          <p:nvPr/>
        </p:nvSpPr>
        <p:spPr bwMode="auto">
          <a:xfrm>
            <a:off x="685800" y="1066800"/>
            <a:ext cx="427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Restrain the ways request can be made</a:t>
            </a:r>
          </a:p>
        </p:txBody>
      </p:sp>
    </p:spTree>
    <p:extLst>
      <p:ext uri="{BB962C8B-B14F-4D97-AF65-F5344CB8AC3E}">
        <p14:creationId xmlns:p14="http://schemas.microsoft.com/office/powerpoint/2010/main" val="14210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03300" y="277813"/>
            <a:ext cx="7683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Deadlock Prevention (Cont.)</a:t>
            </a: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763000" cy="5638800"/>
          </a:xfrm>
        </p:spPr>
        <p:txBody>
          <a:bodyPr>
            <a:normAutofit/>
          </a:bodyPr>
          <a:lstStyle/>
          <a:p>
            <a:r>
              <a:rPr lang="en-US" b="1" dirty="0" smtClean="0"/>
              <a:t>No Preemption</a:t>
            </a:r>
            <a:r>
              <a:rPr lang="en-US" dirty="0" smtClean="0"/>
              <a:t> –</a:t>
            </a:r>
          </a:p>
          <a:p>
            <a:pPr lvl="1"/>
            <a:r>
              <a:rPr lang="en-US" dirty="0" smtClean="0"/>
              <a:t>If a process that is holding some resources,</a:t>
            </a:r>
          </a:p>
          <a:p>
            <a:pPr lvl="1"/>
            <a:r>
              <a:rPr lang="en-US" dirty="0" smtClean="0"/>
              <a:t>Requests another resource that cannot be immediately allocated to </a:t>
            </a:r>
            <a:r>
              <a:rPr lang="en-US" dirty="0" smtClean="0"/>
              <a:t>it</a:t>
            </a:r>
            <a:endParaRPr lang="en-US" dirty="0"/>
          </a:p>
          <a:p>
            <a:pPr lvl="2"/>
            <a:r>
              <a:rPr lang="en-US" dirty="0" smtClean="0"/>
              <a:t>Resources were allocated to some waiting process</a:t>
            </a:r>
            <a:endParaRPr lang="en-US" dirty="0" smtClean="0"/>
          </a:p>
          <a:p>
            <a:pPr lvl="1"/>
            <a:r>
              <a:rPr lang="en-US" dirty="0" smtClean="0"/>
              <a:t>Preempt the desired resource from waiting process </a:t>
            </a:r>
          </a:p>
          <a:p>
            <a:pPr lvl="1"/>
            <a:r>
              <a:rPr lang="en-US" dirty="0" smtClean="0"/>
              <a:t>Allocate to current process</a:t>
            </a:r>
            <a:endParaRPr lang="en-US" dirty="0" smtClean="0"/>
          </a:p>
          <a:p>
            <a:r>
              <a:rPr lang="en-US" b="1" dirty="0" smtClean="0"/>
              <a:t>Circular </a:t>
            </a:r>
            <a:r>
              <a:rPr lang="en-US" b="1" dirty="0" smtClean="0"/>
              <a:t>Wait</a:t>
            </a:r>
            <a:r>
              <a:rPr lang="en-US" dirty="0" smtClean="0"/>
              <a:t> – Impose a total ordering of all resource types</a:t>
            </a:r>
          </a:p>
          <a:p>
            <a:pPr lvl="1"/>
            <a:r>
              <a:rPr lang="en-US" dirty="0" smtClean="0"/>
              <a:t>Require that each process requests resources in an increasing order of enumeration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16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Let R={R1, R2,……,</a:t>
            </a:r>
            <a:r>
              <a:rPr lang="en-US" sz="2400" dirty="0" err="1" smtClean="0"/>
              <a:t>Rm</a:t>
            </a:r>
            <a:r>
              <a:rPr lang="en-US" sz="2400" dirty="0" smtClean="0"/>
              <a:t>} set of resource type</a:t>
            </a:r>
          </a:p>
          <a:p>
            <a:r>
              <a:rPr lang="en-US" sz="2400" dirty="0" smtClean="0"/>
              <a:t>We assign unique integer with each type</a:t>
            </a:r>
          </a:p>
          <a:p>
            <a:r>
              <a:rPr lang="en-US" sz="2400" dirty="0" smtClean="0"/>
              <a:t>One to one function F:R</a:t>
            </a:r>
            <a:r>
              <a:rPr lang="en-US" sz="2400" dirty="0" smtClean="0">
                <a:sym typeface="Wingdings" pitchFamily="2" charset="2"/>
              </a:rPr>
              <a:t>N</a:t>
            </a:r>
          </a:p>
          <a:p>
            <a:pPr marL="0" indent="0">
              <a:buNone/>
            </a:pPr>
            <a:r>
              <a:rPr lang="en-US" sz="2400" dirty="0" smtClean="0">
                <a:sym typeface="Wingdings" pitchFamily="2" charset="2"/>
              </a:rPr>
              <a:t>F(tape drive)=1</a:t>
            </a:r>
          </a:p>
          <a:p>
            <a:pPr marL="0" indent="0">
              <a:buNone/>
            </a:pPr>
            <a:r>
              <a:rPr lang="en-US" sz="2400" dirty="0" smtClean="0">
                <a:sym typeface="Wingdings" pitchFamily="2" charset="2"/>
              </a:rPr>
              <a:t>F(disk)=5</a:t>
            </a:r>
          </a:p>
          <a:p>
            <a:pPr marL="0" indent="0">
              <a:buNone/>
            </a:pPr>
            <a:r>
              <a:rPr lang="en-US" sz="2400" dirty="0" smtClean="0">
                <a:sym typeface="Wingdings" pitchFamily="2" charset="2"/>
              </a:rPr>
              <a:t>F(printer)=12</a:t>
            </a:r>
          </a:p>
          <a:p>
            <a:r>
              <a:rPr lang="en-US" sz="2400" dirty="0" smtClean="0">
                <a:sym typeface="Wingdings" pitchFamily="2" charset="2"/>
              </a:rPr>
              <a:t>Protocol: Each process can request resource only in an increasing order.</a:t>
            </a:r>
          </a:p>
          <a:p>
            <a:r>
              <a:rPr lang="en-US" sz="2400" dirty="0" smtClean="0">
                <a:sym typeface="Wingdings" pitchFamily="2" charset="2"/>
              </a:rPr>
              <a:t>Initially request </a:t>
            </a:r>
            <a:r>
              <a:rPr lang="en-US" sz="2400" dirty="0" err="1" smtClean="0">
                <a:sym typeface="Wingdings" pitchFamily="2" charset="2"/>
              </a:rPr>
              <a:t>R</a:t>
            </a:r>
            <a:r>
              <a:rPr lang="en-US" sz="2400" baseline="-25000" dirty="0" err="1" smtClean="0">
                <a:sym typeface="Wingdings" pitchFamily="2" charset="2"/>
              </a:rPr>
              <a:t>i</a:t>
            </a:r>
            <a:r>
              <a:rPr lang="en-US" sz="2400" dirty="0" smtClean="0">
                <a:sym typeface="Wingdings" pitchFamily="2" charset="2"/>
              </a:rPr>
              <a:t>, after that, it can request </a:t>
            </a:r>
            <a:r>
              <a:rPr lang="en-US" sz="2400" dirty="0" err="1" smtClean="0">
                <a:sym typeface="Wingdings" pitchFamily="2" charset="2"/>
              </a:rPr>
              <a:t>R</a:t>
            </a:r>
            <a:r>
              <a:rPr lang="en-US" sz="2400" baseline="-25000" dirty="0" err="1" smtClean="0">
                <a:sym typeface="Wingdings" pitchFamily="2" charset="2"/>
              </a:rPr>
              <a:t>j</a:t>
            </a:r>
            <a:r>
              <a:rPr lang="en-US" sz="2400" dirty="0" smtClean="0">
                <a:sym typeface="Wingdings" pitchFamily="2" charset="2"/>
              </a:rPr>
              <a:t> </a:t>
            </a:r>
          </a:p>
          <a:p>
            <a:pPr lvl="1"/>
            <a:r>
              <a:rPr lang="en-US" sz="2000" dirty="0" smtClean="0">
                <a:sym typeface="Wingdings" pitchFamily="2" charset="2"/>
              </a:rPr>
              <a:t>If and only if F(</a:t>
            </a:r>
            <a:r>
              <a:rPr lang="en-US" sz="2000" dirty="0" err="1" smtClean="0">
                <a:sym typeface="Wingdings" pitchFamily="2" charset="2"/>
              </a:rPr>
              <a:t>R</a:t>
            </a:r>
            <a:r>
              <a:rPr lang="en-US" sz="2000" baseline="-25000" dirty="0" err="1" smtClean="0">
                <a:sym typeface="Wingdings" pitchFamily="2" charset="2"/>
              </a:rPr>
              <a:t>j</a:t>
            </a:r>
            <a:r>
              <a:rPr lang="en-US" sz="2000" dirty="0" smtClean="0">
                <a:sym typeface="Wingdings" pitchFamily="2" charset="2"/>
              </a:rPr>
              <a:t>)&gt;F(</a:t>
            </a:r>
            <a:r>
              <a:rPr lang="en-US" sz="2000" dirty="0" err="1" smtClean="0">
                <a:sym typeface="Wingdings" pitchFamily="2" charset="2"/>
              </a:rPr>
              <a:t>R</a:t>
            </a:r>
            <a:r>
              <a:rPr lang="en-US" sz="2000" baseline="-25000" dirty="0" err="1" smtClean="0">
                <a:sym typeface="Wingdings" pitchFamily="2" charset="2"/>
              </a:rPr>
              <a:t>i</a:t>
            </a:r>
            <a:r>
              <a:rPr lang="en-US" sz="2000" dirty="0" smtClean="0">
                <a:sym typeface="Wingdings" pitchFamily="2" charset="2"/>
              </a:rPr>
              <a:t>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>
                <a:sym typeface="Wingdings" pitchFamily="2" charset="2"/>
              </a:rPr>
              <a:t>Currently holding </a:t>
            </a:r>
            <a:r>
              <a:rPr lang="en-US" sz="2400" dirty="0" err="1" smtClean="0">
                <a:sym typeface="Wingdings" pitchFamily="2" charset="2"/>
              </a:rPr>
              <a:t>R</a:t>
            </a:r>
            <a:r>
              <a:rPr lang="en-US" sz="2400" baseline="-25000" dirty="0" err="1" smtClean="0">
                <a:sym typeface="Wingdings" pitchFamily="2" charset="2"/>
              </a:rPr>
              <a:t>j</a:t>
            </a:r>
            <a:r>
              <a:rPr lang="en-US" sz="2400" baseline="-25000" dirty="0" smtClean="0">
                <a:sym typeface="Wingdings" pitchFamily="2" charset="2"/>
              </a:rPr>
              <a:t>;</a:t>
            </a:r>
            <a:r>
              <a:rPr lang="en-US" sz="2400" dirty="0" smtClean="0">
                <a:sym typeface="Wingdings" pitchFamily="2" charset="2"/>
              </a:rPr>
              <a:t> Want to request </a:t>
            </a:r>
            <a:r>
              <a:rPr lang="en-US" sz="2400" dirty="0" err="1" smtClean="0">
                <a:sym typeface="Wingdings" pitchFamily="2" charset="2"/>
              </a:rPr>
              <a:t>R</a:t>
            </a:r>
            <a:r>
              <a:rPr lang="en-US" sz="2400" baseline="-25000" dirty="0" err="1" smtClean="0">
                <a:sym typeface="Wingdings" pitchFamily="2" charset="2"/>
              </a:rPr>
              <a:t>i</a:t>
            </a:r>
            <a:r>
              <a:rPr lang="en-US" sz="2400" dirty="0" smtClean="0">
                <a:sym typeface="Wingdings" pitchFamily="2" charset="2"/>
              </a:rPr>
              <a:t>. </a:t>
            </a:r>
          </a:p>
          <a:p>
            <a:pPr marL="742950" lvl="2" indent="-342900"/>
            <a:r>
              <a:rPr lang="en-US" sz="2000" dirty="0" smtClean="0">
                <a:sym typeface="Wingdings" pitchFamily="2" charset="2"/>
              </a:rPr>
              <a:t>Must have released </a:t>
            </a:r>
            <a:r>
              <a:rPr lang="en-US" sz="2000" dirty="0" err="1" smtClean="0">
                <a:sym typeface="Wingdings" pitchFamily="2" charset="2"/>
              </a:rPr>
              <a:t>R</a:t>
            </a:r>
            <a:r>
              <a:rPr lang="en-US" sz="2000" baseline="-25000" dirty="0" err="1" smtClean="0">
                <a:sym typeface="Wingdings" pitchFamily="2" charset="2"/>
              </a:rPr>
              <a:t>j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377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38200" y="3048000"/>
            <a:ext cx="609600" cy="609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62200" y="3048000"/>
            <a:ext cx="609600" cy="609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9800" y="3048000"/>
            <a:ext cx="609600" cy="609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91400" y="3048000"/>
            <a:ext cx="609600" cy="609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0" y="2209800"/>
            <a:ext cx="457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0400" y="2209800"/>
            <a:ext cx="457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81800" y="2209800"/>
            <a:ext cx="457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4" idx="0"/>
          </p:cNvCxnSpPr>
          <p:nvPr/>
        </p:nvCxnSpPr>
        <p:spPr>
          <a:xfrm flipV="1">
            <a:off x="1143000" y="26670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1"/>
          </p:cNvCxnSpPr>
          <p:nvPr/>
        </p:nvCxnSpPr>
        <p:spPr>
          <a:xfrm>
            <a:off x="1981200" y="2743200"/>
            <a:ext cx="470274" cy="394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7"/>
          </p:cNvCxnSpPr>
          <p:nvPr/>
        </p:nvCxnSpPr>
        <p:spPr>
          <a:xfrm flipV="1">
            <a:off x="2882526" y="2743200"/>
            <a:ext cx="317874" cy="394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57600" y="2667000"/>
            <a:ext cx="304800" cy="470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7"/>
          </p:cNvCxnSpPr>
          <p:nvPr/>
        </p:nvCxnSpPr>
        <p:spPr>
          <a:xfrm flipV="1">
            <a:off x="6540126" y="2667000"/>
            <a:ext cx="241674" cy="470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7" idx="0"/>
          </p:cNvCxnSpPr>
          <p:nvPr/>
        </p:nvCxnSpPr>
        <p:spPr>
          <a:xfrm>
            <a:off x="7239000" y="27432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29600" y="2209800"/>
            <a:ext cx="457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7" idx="7"/>
          </p:cNvCxnSpPr>
          <p:nvPr/>
        </p:nvCxnSpPr>
        <p:spPr>
          <a:xfrm flipV="1">
            <a:off x="7911726" y="2743200"/>
            <a:ext cx="317874" cy="394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" idx="1"/>
          </p:cNvCxnSpPr>
          <p:nvPr/>
        </p:nvCxnSpPr>
        <p:spPr>
          <a:xfrm>
            <a:off x="5410200" y="2667000"/>
            <a:ext cx="698874" cy="470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4400" y="313727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14600" y="3124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43600" y="3124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P(n-1)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3800" y="3200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524000" y="23622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629400" y="2286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R(n-1)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229600" y="2362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R(n)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14401" y="5029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F(R0) &lt; F(R1) &lt; F(R2) &lt;…………………&lt; F(</a:t>
            </a:r>
            <a:r>
              <a:rPr lang="en-US" sz="2800" dirty="0" err="1" smtClean="0"/>
              <a:t>Rn</a:t>
            </a:r>
            <a:r>
              <a:rPr lang="en-US" sz="2800" dirty="0" smtClean="0"/>
              <a:t>) &lt; F(R0)</a:t>
            </a:r>
            <a:endParaRPr lang="en-US" sz="2800" dirty="0"/>
          </a:p>
        </p:txBody>
      </p:sp>
      <p:sp>
        <p:nvSpPr>
          <p:cNvPr id="3" name="Up Arrow 2"/>
          <p:cNvSpPr/>
          <p:nvPr/>
        </p:nvSpPr>
        <p:spPr>
          <a:xfrm>
            <a:off x="2362200" y="1981200"/>
            <a:ext cx="381000" cy="8763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0" y="1611868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F(R0) &lt; F(R1)</a:t>
            </a:r>
            <a:endParaRPr lang="en-US" b="1" dirty="0"/>
          </a:p>
        </p:txBody>
      </p:sp>
      <p:cxnSp>
        <p:nvCxnSpPr>
          <p:cNvPr id="13" name="Straight Arrow Connector 12"/>
          <p:cNvCxnSpPr>
            <a:stCxn id="7" idx="4"/>
          </p:cNvCxnSpPr>
          <p:nvPr/>
        </p:nvCxnSpPr>
        <p:spPr>
          <a:xfrm>
            <a:off x="7696200" y="3657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143000" y="4191000"/>
            <a:ext cx="655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4" idx="4"/>
          </p:cNvCxnSpPr>
          <p:nvPr/>
        </p:nvCxnSpPr>
        <p:spPr>
          <a:xfrm flipV="1">
            <a:off x="1143000" y="3657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 of PCB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5400"/>
            <a:ext cx="1433512" cy="70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0" y="1524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67200" y="1350286"/>
            <a:ext cx="609600" cy="70711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H="1">
            <a:off x="4024312" y="1953846"/>
            <a:ext cx="332162" cy="560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5"/>
          </p:cNvCxnSpPr>
          <p:nvPr/>
        </p:nvCxnSpPr>
        <p:spPr>
          <a:xfrm>
            <a:off x="4787526" y="1953846"/>
            <a:ext cx="317874" cy="484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581400" y="2493286"/>
            <a:ext cx="609600" cy="70711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76800" y="2493286"/>
            <a:ext cx="609600" cy="70711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76800" y="2667000"/>
            <a:ext cx="69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0" y="2667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Child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429000" y="32004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95600" y="23622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initial PCB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86100" y="373380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Exce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50244" y="1447800"/>
            <a:ext cx="185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a.out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3676650" y="4103132"/>
            <a:ext cx="514350" cy="240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91000" y="4223266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Loader (Loads program image in memory) 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526" y="4869597"/>
            <a:ext cx="0" cy="2358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91000" y="5105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PCB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114800" y="5791200"/>
            <a:ext cx="190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 in ready queue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7526" y="5486400"/>
            <a:ext cx="0" cy="348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6096000" y="5835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Allocate CPU</a:t>
            </a:r>
            <a:endParaRPr lang="en-US" dirty="0"/>
          </a:p>
        </p:txBody>
      </p:sp>
      <p:cxnSp>
        <p:nvCxnSpPr>
          <p:cNvPr id="3075" name="Straight Arrow Connector 3074"/>
          <p:cNvCxnSpPr>
            <a:endCxn id="3072" idx="1"/>
          </p:cNvCxnSpPr>
          <p:nvPr/>
        </p:nvCxnSpPr>
        <p:spPr>
          <a:xfrm flipV="1">
            <a:off x="5638800" y="6019800"/>
            <a:ext cx="457200" cy="94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TextBox 3075"/>
          <p:cNvSpPr txBox="1"/>
          <p:nvPr/>
        </p:nvSpPr>
        <p:spPr>
          <a:xfrm>
            <a:off x="6096000" y="529006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Context switch </a:t>
            </a:r>
            <a:endParaRPr lang="en-US" dirty="0"/>
          </a:p>
        </p:txBody>
      </p:sp>
      <p:cxnSp>
        <p:nvCxnSpPr>
          <p:cNvPr id="3078" name="Straight Arrow Connector 3077"/>
          <p:cNvCxnSpPr/>
          <p:nvPr/>
        </p:nvCxnSpPr>
        <p:spPr>
          <a:xfrm flipV="1">
            <a:off x="6705600" y="5518666"/>
            <a:ext cx="0" cy="348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Arrow Connector 3079"/>
          <p:cNvCxnSpPr>
            <a:stCxn id="3076" idx="1"/>
          </p:cNvCxnSpPr>
          <p:nvPr/>
        </p:nvCxnSpPr>
        <p:spPr>
          <a:xfrm flipH="1" flipV="1">
            <a:off x="5486400" y="5290066"/>
            <a:ext cx="6096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dirty="0"/>
              <a:t> </a:t>
            </a:r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Process is a dynamic entity</a:t>
            </a:r>
          </a:p>
          <a:p>
            <a:pPr lvl="1"/>
            <a:r>
              <a:rPr lang="en-US" dirty="0" smtClean="0"/>
              <a:t>Program in execution</a:t>
            </a:r>
          </a:p>
          <a:p>
            <a:r>
              <a:rPr lang="en-US" dirty="0" smtClean="0"/>
              <a:t>Program code</a:t>
            </a:r>
          </a:p>
          <a:p>
            <a:pPr lvl="1"/>
            <a:r>
              <a:rPr lang="en-US" dirty="0" smtClean="0"/>
              <a:t>Contains the text section</a:t>
            </a:r>
          </a:p>
          <a:p>
            <a:r>
              <a:rPr lang="en-US" dirty="0" smtClean="0"/>
              <a:t>Program becomes a process when</a:t>
            </a:r>
          </a:p>
          <a:p>
            <a:pPr lvl="1"/>
            <a:r>
              <a:rPr lang="en-US" dirty="0" smtClean="0"/>
              <a:t> executable file is loaded in the memory</a:t>
            </a:r>
          </a:p>
          <a:p>
            <a:pPr lvl="1"/>
            <a:r>
              <a:rPr lang="en-US" dirty="0" smtClean="0"/>
              <a:t>Allocation of various resources</a:t>
            </a:r>
          </a:p>
          <a:p>
            <a:pPr lvl="2"/>
            <a:r>
              <a:rPr lang="en-US" dirty="0" smtClean="0"/>
              <a:t>Processor, register, memory, file, devices</a:t>
            </a:r>
          </a:p>
          <a:p>
            <a:r>
              <a:rPr lang="en-US" dirty="0" smtClean="0"/>
              <a:t>One program code may create several processes</a:t>
            </a:r>
          </a:p>
          <a:p>
            <a:pPr lvl="1"/>
            <a:r>
              <a:rPr lang="en-US" dirty="0" smtClean="0"/>
              <a:t>One user opened several MS Word</a:t>
            </a:r>
          </a:p>
          <a:p>
            <a:pPr lvl="1"/>
            <a:r>
              <a:rPr lang="en-US" dirty="0" smtClean="0"/>
              <a:t>Equivalent code/text section</a:t>
            </a:r>
          </a:p>
          <a:p>
            <a:pPr lvl="1"/>
            <a:r>
              <a:rPr lang="en-US" dirty="0" smtClean="0"/>
              <a:t>Other resources may vary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5" name="Can 4"/>
          <p:cNvSpPr/>
          <p:nvPr/>
        </p:nvSpPr>
        <p:spPr>
          <a:xfrm>
            <a:off x="7924800" y="2209800"/>
            <a:ext cx="990600" cy="914400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27776" y="1447800"/>
            <a:ext cx="1447800" cy="2145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27776" y="1832750"/>
            <a:ext cx="144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827776" y="3280550"/>
            <a:ext cx="144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3600" y="2209800"/>
            <a:ext cx="121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program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7275576" y="2420035"/>
            <a:ext cx="496824" cy="475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514600"/>
            <a:ext cx="550068" cy="389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077200" y="2137550"/>
            <a:ext cx="990600" cy="37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80176" y="1447800"/>
            <a:ext cx="11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Schedulers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447800"/>
            <a:ext cx="7956550" cy="4800600"/>
          </a:xfrm>
        </p:spPr>
        <p:txBody>
          <a:bodyPr>
            <a:normAutofit/>
          </a:bodyPr>
          <a:lstStyle/>
          <a:p>
            <a:r>
              <a:rPr lang="en-US" b="1" dirty="0"/>
              <a:t>Scheduler</a:t>
            </a:r>
          </a:p>
          <a:p>
            <a:pPr lvl="1"/>
            <a:r>
              <a:rPr lang="en-US" dirty="0"/>
              <a:t>Selects a process from a </a:t>
            </a:r>
            <a:r>
              <a:rPr lang="en-US" dirty="0" smtClean="0"/>
              <a:t>set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Long-term scheduler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smtClean="0"/>
              <a:t>(or job scheduler) – selects which processes should be brought into the ready queue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Short-term scheduler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smtClean="0"/>
              <a:t>(or CPU scheduler) – selects which process should be executed next and allocates CPU</a:t>
            </a:r>
          </a:p>
          <a:p>
            <a:pPr lvl="1"/>
            <a:r>
              <a:rPr lang="en-US" dirty="0" smtClean="0"/>
              <a:t>Sometimes the only scheduler in a system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423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Schedulers: frequency of execution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3487"/>
            <a:ext cx="7734300" cy="51673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Short-term scheduler is invoked very frequently (milliseconds) </a:t>
            </a:r>
            <a:r>
              <a:rPr lang="en-US" dirty="0" smtClean="0">
                <a:sym typeface="Symbol" charset="2"/>
              </a:rPr>
              <a:t> (must be fast)</a:t>
            </a:r>
          </a:p>
          <a:p>
            <a:pPr lvl="1"/>
            <a:r>
              <a:rPr lang="en-US" dirty="0" smtClean="0">
                <a:sym typeface="Symbol" charset="2"/>
              </a:rPr>
              <a:t>After a I/O request/ Interrupt</a:t>
            </a:r>
          </a:p>
          <a:p>
            <a:endParaRPr lang="en-US" sz="800" dirty="0">
              <a:sym typeface="Symbol" charset="2"/>
            </a:endParaRPr>
          </a:p>
          <a:p>
            <a:r>
              <a:rPr lang="en-US" dirty="0" smtClean="0">
                <a:sym typeface="Symbol" charset="2"/>
              </a:rPr>
              <a:t>Long-term scheduler is invoked very infrequently (seconds, minutes)  (may be slow)</a:t>
            </a:r>
          </a:p>
          <a:p>
            <a:pPr lvl="1"/>
            <a:r>
              <a:rPr lang="en-US" dirty="0" smtClean="0">
                <a:sym typeface="Symbol" charset="2"/>
              </a:rPr>
              <a:t>The long-term scheduler controls the </a:t>
            </a:r>
            <a:r>
              <a:rPr lang="en-US" i="1" dirty="0" smtClean="0">
                <a:sym typeface="Symbol" charset="2"/>
              </a:rPr>
              <a:t>degree of multiprogramming</a:t>
            </a:r>
          </a:p>
          <a:p>
            <a:pPr lvl="1"/>
            <a:endParaRPr lang="en-US" i="1" dirty="0" smtClean="0">
              <a:sym typeface="Symbol" charset="2"/>
            </a:endParaRPr>
          </a:p>
          <a:p>
            <a:endParaRPr lang="en-US" sz="800" i="1" dirty="0">
              <a:sym typeface="Symbol" charset="2"/>
            </a:endParaRPr>
          </a:p>
          <a:p>
            <a:r>
              <a:rPr lang="en-US" dirty="0" smtClean="0">
                <a:sym typeface="Symbol" charset="2"/>
              </a:rPr>
              <a:t>Processes can be described as either: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sym typeface="Symbol" charset="2"/>
              </a:rPr>
              <a:t>I/O-bound process</a:t>
            </a:r>
            <a:r>
              <a:rPr lang="en-US" dirty="0" smtClean="0">
                <a:solidFill>
                  <a:srgbClr val="000000"/>
                </a:solidFill>
                <a:sym typeface="Symbol" charset="2"/>
              </a:rPr>
              <a:t> </a:t>
            </a:r>
            <a:r>
              <a:rPr lang="en-US" dirty="0" smtClean="0">
                <a:sym typeface="Symbol" charset="2"/>
              </a:rPr>
              <a:t>– spends more time doing I/O than computations, many short CPU bursts</a:t>
            </a:r>
          </a:p>
          <a:p>
            <a:pPr lvl="2"/>
            <a:r>
              <a:rPr lang="en-US" dirty="0" smtClean="0">
                <a:sym typeface="Symbol" charset="2"/>
              </a:rPr>
              <a:t>Ready queue empty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sym typeface="Symbol" charset="2"/>
              </a:rPr>
              <a:t>CPU-bound process</a:t>
            </a:r>
            <a:r>
              <a:rPr lang="en-US" dirty="0" smtClean="0">
                <a:solidFill>
                  <a:srgbClr val="000000"/>
                </a:solidFill>
                <a:sym typeface="Symbol" charset="2"/>
              </a:rPr>
              <a:t> </a:t>
            </a:r>
            <a:r>
              <a:rPr lang="en-US" dirty="0" smtClean="0">
                <a:sym typeface="Symbol" charset="2"/>
              </a:rPr>
              <a:t>– spends more time doing computations; few very long CPU bursts</a:t>
            </a:r>
          </a:p>
          <a:p>
            <a:pPr lvl="2"/>
            <a:r>
              <a:rPr lang="en-US" dirty="0" smtClean="0">
                <a:sym typeface="Symbol" charset="2"/>
              </a:rPr>
              <a:t>Devices unused  </a:t>
            </a:r>
          </a:p>
          <a:p>
            <a:r>
              <a:rPr lang="en-US" dirty="0" smtClean="0">
                <a:sym typeface="Symbol" charset="2"/>
              </a:rPr>
              <a:t>Long term scheduler ensures good process mix of I/O and CPU bound processes. </a:t>
            </a:r>
          </a:p>
        </p:txBody>
      </p:sp>
    </p:spTree>
    <p:extLst>
      <p:ext uri="{BB962C8B-B14F-4D97-AF65-F5344CB8AC3E}">
        <p14:creationId xmlns:p14="http://schemas.microsoft.com/office/powerpoint/2010/main" val="17811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29217" y="27741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Addition of Medium Term Scheduling</a:t>
            </a:r>
          </a:p>
        </p:txBody>
      </p:sp>
      <p:pic>
        <p:nvPicPr>
          <p:cNvPr id="20483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1875" y="2172891"/>
            <a:ext cx="7327900" cy="266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352800" y="525780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Swapper</a:t>
            </a:r>
            <a:endParaRPr lang="en-US" sz="4000" dirty="0"/>
          </a:p>
        </p:txBody>
      </p:sp>
      <p:sp>
        <p:nvSpPr>
          <p:cNvPr id="3" name="Can 2"/>
          <p:cNvSpPr/>
          <p:nvPr/>
        </p:nvSpPr>
        <p:spPr>
          <a:xfrm>
            <a:off x="3505200" y="1371600"/>
            <a:ext cx="1343025" cy="685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67000" y="1447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6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ISR for context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/>
              <a:t>Current &lt;- PCB of current process</a:t>
            </a:r>
          </a:p>
          <a:p>
            <a:pPr marL="0" indent="0">
              <a:buNone/>
            </a:pPr>
            <a:r>
              <a:rPr lang="en-US" dirty="0" err="1" smtClean="0"/>
              <a:t>Context_switch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switch to kernel </a:t>
            </a:r>
            <a:r>
              <a:rPr lang="en-US" dirty="0" smtClean="0"/>
              <a:t>mode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Disable interrupt;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/>
              <a:t>Save_PCB</a:t>
            </a:r>
            <a:r>
              <a:rPr lang="en-US" dirty="0"/>
              <a:t>(current);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Insert(</a:t>
            </a:r>
            <a:r>
              <a:rPr lang="en-US" dirty="0" err="1" smtClean="0"/>
              <a:t>ready_queue</a:t>
            </a:r>
            <a:r>
              <a:rPr lang="en-US" dirty="0" smtClean="0"/>
              <a:t>, current);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next=</a:t>
            </a:r>
            <a:r>
              <a:rPr lang="en-US" dirty="0" err="1" smtClean="0"/>
              <a:t>CPU_Scheduler</a:t>
            </a:r>
            <a:r>
              <a:rPr lang="en-US" dirty="0" smtClean="0"/>
              <a:t>(</a:t>
            </a:r>
            <a:r>
              <a:rPr lang="en-US" dirty="0" err="1" smtClean="0"/>
              <a:t>ready_queue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remove(</a:t>
            </a:r>
            <a:r>
              <a:rPr lang="en-US" dirty="0" err="1" smtClean="0"/>
              <a:t>ready_queue</a:t>
            </a:r>
            <a:r>
              <a:rPr lang="en-US" dirty="0"/>
              <a:t>, </a:t>
            </a:r>
            <a:r>
              <a:rPr lang="en-US" dirty="0" smtClean="0"/>
              <a:t>next);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Enable Interrupt;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Dispatcher(next);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Dispatcher(next)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Load_PCB</a:t>
            </a:r>
            <a:r>
              <a:rPr lang="en-US" dirty="0" smtClean="0"/>
              <a:t>(next); [update PC]</a:t>
            </a:r>
          </a:p>
          <a:p>
            <a:pPr marL="0" indent="0">
              <a:buNone/>
            </a:pPr>
            <a:r>
              <a:rPr lang="en-US" dirty="0" smtClean="0"/>
              <a:t>	switch </a:t>
            </a:r>
            <a:r>
              <a:rPr lang="en-US" dirty="0"/>
              <a:t>to user mode;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" name="Picture 4" descr="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9627" y="2362200"/>
            <a:ext cx="38272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08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 </a:t>
            </a:r>
            <a:r>
              <a:rPr lang="en-US" dirty="0" smtClean="0"/>
              <a:t>Scheduling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806450" y="1219200"/>
            <a:ext cx="7727950" cy="453032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escribe various CPU-scheduling algorithms</a:t>
            </a:r>
          </a:p>
          <a:p>
            <a:endParaRPr lang="en-US" dirty="0" smtClean="0"/>
          </a:p>
          <a:p>
            <a:r>
              <a:rPr lang="en-US" dirty="0" smtClean="0"/>
              <a:t>Evaluation criteria for selecting a CPU-scheduling algorithm for a particular system</a:t>
            </a:r>
          </a:p>
        </p:txBody>
      </p:sp>
    </p:spTree>
    <p:extLst>
      <p:ext uri="{BB962C8B-B14F-4D97-AF65-F5344CB8AC3E}">
        <p14:creationId xmlns:p14="http://schemas.microsoft.com/office/powerpoint/2010/main" val="206333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Basic Concepts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75160"/>
            <a:ext cx="7812617" cy="5049440"/>
          </a:xfrm>
        </p:spPr>
        <p:txBody>
          <a:bodyPr>
            <a:normAutofit/>
          </a:bodyPr>
          <a:lstStyle/>
          <a:p>
            <a:r>
              <a:rPr lang="en-US" dirty="0" smtClean="0"/>
              <a:t>Maximum CPU utilization obtained with multiprogramming</a:t>
            </a:r>
          </a:p>
          <a:p>
            <a:pPr lvl="1"/>
            <a:r>
              <a:rPr lang="en-US" dirty="0" smtClean="0"/>
              <a:t>Several processes in memory (ready queue)</a:t>
            </a:r>
          </a:p>
          <a:p>
            <a:pPr lvl="1"/>
            <a:r>
              <a:rPr lang="en-US" dirty="0" smtClean="0"/>
              <a:t>When one process requests I/O, some other process gets the CPU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Select (schedule) a process and allocate CPU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0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90575" y="471488"/>
            <a:ext cx="79248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dirty="0" smtClean="0"/>
              <a:t>Observed properties of Processes</a:t>
            </a:r>
            <a:endParaRPr lang="en-US" sz="2800" dirty="0"/>
          </a:p>
        </p:txBody>
      </p:sp>
      <p:pic>
        <p:nvPicPr>
          <p:cNvPr id="2355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37060"/>
            <a:ext cx="2744258" cy="503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257800" y="2057400"/>
            <a:ext cx="304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CPU–I/O Burst Cycle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Process </a:t>
            </a:r>
            <a:r>
              <a:rPr lang="en-US" dirty="0"/>
              <a:t>execution consists of a </a:t>
            </a:r>
            <a:r>
              <a:rPr lang="en-US" i="1" dirty="0"/>
              <a:t>cycle</a:t>
            </a:r>
            <a:r>
              <a:rPr lang="en-US" dirty="0"/>
              <a:t> of CPU execution and I/O </a:t>
            </a:r>
            <a:r>
              <a:rPr lang="en-US" dirty="0" smtClean="0"/>
              <a:t>wait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Study the duration of CPU bursts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77416"/>
            <a:ext cx="76200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Histogram of CPU-burst Times</a:t>
            </a:r>
          </a:p>
        </p:txBody>
      </p:sp>
      <p:pic>
        <p:nvPicPr>
          <p:cNvPr id="2560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5017" y="1219200"/>
            <a:ext cx="572135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3400" y="52578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 number of short CPU bursts and small number of long CPU bursts</a:t>
            </a:r>
            <a:endParaRPr 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066800" y="2743200"/>
            <a:ext cx="1295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38100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I/O bound process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638800" y="3657600"/>
            <a:ext cx="1905000" cy="7987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6367" y="2971800"/>
            <a:ext cx="150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 bound process 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866900" y="1542364"/>
            <a:ext cx="1181100" cy="2724835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1371600" y="1828800"/>
            <a:ext cx="4953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" y="1542364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Utility of CPU 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33400"/>
            <a:ext cx="7848600" cy="576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Preemptive and non preemptive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33487"/>
            <a:ext cx="7872942" cy="5167313"/>
          </a:xfrm>
        </p:spPr>
        <p:txBody>
          <a:bodyPr>
            <a:normAutofit fontScale="92500" lnSpcReduction="20000"/>
          </a:bodyPr>
          <a:lstStyle/>
          <a:p>
            <a:pPr marL="342883" indent="-342883">
              <a:defRPr/>
            </a:pPr>
            <a:r>
              <a:rPr lang="en-US" dirty="0"/>
              <a:t>Selects from among the processes in</a:t>
            </a:r>
            <a:r>
              <a:rPr lang="en-US" dirty="0" smtClean="0"/>
              <a:t> ready queue, and </a:t>
            </a:r>
            <a:r>
              <a:rPr lang="en-US" dirty="0"/>
              <a:t>allocates the CPU to one of </a:t>
            </a:r>
            <a:r>
              <a:rPr lang="en-US" dirty="0" smtClean="0"/>
              <a:t>them</a:t>
            </a:r>
          </a:p>
          <a:p>
            <a:pPr marL="742913" lvl="1" indent="-285736">
              <a:defRPr/>
            </a:pPr>
            <a:r>
              <a:rPr lang="en-US" dirty="0" smtClean="0"/>
              <a:t>Queue may be ordered in various ways (not necessarily FIFO)</a:t>
            </a:r>
          </a:p>
          <a:p>
            <a:pPr marL="342883" indent="-342883">
              <a:defRPr/>
            </a:pPr>
            <a:r>
              <a:rPr lang="en-US" dirty="0"/>
              <a:t>CPU scheduling decisions may take place when a process:</a:t>
            </a:r>
          </a:p>
          <a:p>
            <a:pPr marL="800060" lvl="1" indent="-342883">
              <a:buNone/>
              <a:defRPr/>
            </a:pPr>
            <a:r>
              <a:rPr lang="en-US" dirty="0">
                <a:solidFill>
                  <a:srgbClr val="CC6600"/>
                </a:solidFill>
              </a:rPr>
              <a:t>1.	</a:t>
            </a:r>
            <a:r>
              <a:rPr lang="en-US" dirty="0"/>
              <a:t>Switches from running to waiting state</a:t>
            </a:r>
          </a:p>
          <a:p>
            <a:pPr marL="800060" lvl="1" indent="-342883">
              <a:buNone/>
              <a:defRPr/>
            </a:pPr>
            <a:r>
              <a:rPr lang="en-US" dirty="0">
                <a:solidFill>
                  <a:srgbClr val="CC6600"/>
                </a:solidFill>
              </a:rPr>
              <a:t>2.</a:t>
            </a:r>
            <a:r>
              <a:rPr lang="en-US" dirty="0"/>
              <a:t>	Switches from running to ready state</a:t>
            </a:r>
          </a:p>
          <a:p>
            <a:pPr marL="800060" lvl="1" indent="-342883">
              <a:buNone/>
              <a:defRPr/>
            </a:pPr>
            <a:r>
              <a:rPr lang="en-US" dirty="0">
                <a:solidFill>
                  <a:srgbClr val="CC6600"/>
                </a:solidFill>
              </a:rPr>
              <a:t>3.</a:t>
            </a:r>
            <a:r>
              <a:rPr lang="en-US" dirty="0"/>
              <a:t>	Switches from waiting to ready</a:t>
            </a:r>
          </a:p>
          <a:p>
            <a:pPr marL="800060" lvl="1" indent="-342883">
              <a:buFont typeface="Monotype Sorts" charset="2"/>
              <a:buAutoNum type="arabicPeriod" startAt="4"/>
              <a:defRPr/>
            </a:pPr>
            <a:r>
              <a:rPr lang="en-US" dirty="0" smtClean="0"/>
              <a:t>Terminates</a:t>
            </a:r>
          </a:p>
          <a:p>
            <a:pPr marL="342883" indent="-342883">
              <a:defRPr/>
            </a:pPr>
            <a:r>
              <a:rPr lang="en-US" dirty="0"/>
              <a:t>Scheduling under 1 and 4 is </a:t>
            </a:r>
            <a:r>
              <a:rPr lang="en-US" b="1" dirty="0" err="1" smtClean="0"/>
              <a:t>nonpreemptive</a:t>
            </a:r>
            <a:endParaRPr lang="en-US" b="1" dirty="0" smtClean="0"/>
          </a:p>
          <a:p>
            <a:pPr marL="342883" indent="-342883">
              <a:defRPr/>
            </a:pPr>
            <a:r>
              <a:rPr lang="en-US" dirty="0"/>
              <a:t>All other scheduling is </a:t>
            </a:r>
            <a:r>
              <a:rPr lang="en-US" b="1" dirty="0" smtClean="0"/>
              <a:t>preemptive</a:t>
            </a:r>
          </a:p>
        </p:txBody>
      </p:sp>
    </p:spTree>
    <p:extLst>
      <p:ext uri="{BB962C8B-B14F-4D97-AF65-F5344CB8AC3E}">
        <p14:creationId xmlns:p14="http://schemas.microsoft.com/office/powerpoint/2010/main" val="34153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61017" y="277416"/>
            <a:ext cx="62515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State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46585"/>
            <a:ext cx="7371292" cy="32539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a process executes, it changes </a:t>
            </a:r>
            <a:r>
              <a:rPr lang="en-US" i="1" dirty="0" smtClean="0"/>
              <a:t>state</a:t>
            </a:r>
            <a:endParaRPr lang="en-US" dirty="0" smtClean="0"/>
          </a:p>
          <a:p>
            <a:pPr lvl="1"/>
            <a:r>
              <a:rPr lang="en-US" b="1" dirty="0" smtClean="0"/>
              <a:t>new</a:t>
            </a:r>
            <a:r>
              <a:rPr lang="en-US" dirty="0" smtClean="0"/>
              <a:t>:  The process is being created</a:t>
            </a:r>
          </a:p>
          <a:p>
            <a:pPr lvl="1"/>
            <a:r>
              <a:rPr lang="en-US" b="1" dirty="0"/>
              <a:t>ready</a:t>
            </a:r>
            <a:r>
              <a:rPr lang="en-US" dirty="0"/>
              <a:t>:  The process is waiting to be assigned to a </a:t>
            </a:r>
            <a:r>
              <a:rPr lang="en-US" dirty="0" smtClean="0"/>
              <a:t>processor</a:t>
            </a:r>
          </a:p>
          <a:p>
            <a:pPr lvl="1"/>
            <a:r>
              <a:rPr lang="en-US" b="1" dirty="0" smtClean="0"/>
              <a:t>running</a:t>
            </a:r>
            <a:r>
              <a:rPr lang="en-US" dirty="0" smtClean="0"/>
              <a:t>:  Instructions are being executed</a:t>
            </a:r>
          </a:p>
          <a:p>
            <a:pPr lvl="1"/>
            <a:r>
              <a:rPr lang="en-US" b="1" dirty="0" smtClean="0"/>
              <a:t>waiting</a:t>
            </a:r>
            <a:r>
              <a:rPr lang="en-US" dirty="0" smtClean="0"/>
              <a:t>:  The process is waiting for some event to occur</a:t>
            </a:r>
          </a:p>
          <a:p>
            <a:pPr lvl="1"/>
            <a:r>
              <a:rPr lang="en-US" b="1" dirty="0" smtClean="0"/>
              <a:t>terminated</a:t>
            </a:r>
            <a:r>
              <a:rPr lang="en-US" dirty="0" smtClean="0"/>
              <a:t>:  The process has finished execution</a:t>
            </a:r>
          </a:p>
        </p:txBody>
      </p:sp>
    </p:spTree>
    <p:extLst>
      <p:ext uri="{BB962C8B-B14F-4D97-AF65-F5344CB8AC3E}">
        <p14:creationId xmlns:p14="http://schemas.microsoft.com/office/powerpoint/2010/main" val="105169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362200"/>
            <a:ext cx="75501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599" y="2133600"/>
            <a:ext cx="225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 Term Scheduler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867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CPU scheduler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317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Preemptive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177" lvl="1" indent="0">
              <a:buNone/>
              <a:defRPr/>
            </a:pPr>
            <a:r>
              <a:rPr lang="en-US" b="1" dirty="0" smtClean="0"/>
              <a:t>Preemptive scheduling</a:t>
            </a:r>
          </a:p>
          <a:p>
            <a:pPr marL="457177" lvl="1" indent="0">
              <a:buNone/>
              <a:defRPr/>
            </a:pPr>
            <a:r>
              <a:rPr lang="en-US" b="1" dirty="0" smtClean="0"/>
              <a:t>Results in cooperative processes </a:t>
            </a:r>
          </a:p>
          <a:p>
            <a:pPr marL="457177" lvl="1" indent="0">
              <a:buNone/>
              <a:defRPr/>
            </a:pPr>
            <a:r>
              <a:rPr lang="en-US" b="1" dirty="0" smtClean="0"/>
              <a:t>Issues: </a:t>
            </a:r>
          </a:p>
          <a:p>
            <a:pPr marL="742913" lvl="1" indent="-285736">
              <a:defRPr/>
            </a:pPr>
            <a:r>
              <a:rPr lang="en-US" dirty="0" smtClean="0"/>
              <a:t>Consider </a:t>
            </a:r>
            <a:r>
              <a:rPr lang="en-US" dirty="0"/>
              <a:t>access to shared </a:t>
            </a:r>
            <a:r>
              <a:rPr lang="en-US" dirty="0" smtClean="0"/>
              <a:t>data</a:t>
            </a:r>
          </a:p>
          <a:p>
            <a:pPr marL="1142963" lvl="2" indent="-285736">
              <a:defRPr/>
            </a:pPr>
            <a:r>
              <a:rPr lang="en-US" dirty="0" smtClean="0"/>
              <a:t>Process synchronization </a:t>
            </a:r>
            <a:endParaRPr lang="en-US" dirty="0"/>
          </a:p>
          <a:p>
            <a:pPr marL="742913" lvl="1" indent="-285736">
              <a:defRPr/>
            </a:pPr>
            <a:r>
              <a:rPr lang="en-US" dirty="0"/>
              <a:t>Consider preemption while in kernel </a:t>
            </a:r>
            <a:r>
              <a:rPr lang="en-US" dirty="0" smtClean="0"/>
              <a:t>mode</a:t>
            </a:r>
          </a:p>
          <a:p>
            <a:pPr marL="1142963" lvl="2" indent="-285736">
              <a:defRPr/>
            </a:pPr>
            <a:r>
              <a:rPr lang="en-US" dirty="0" smtClean="0"/>
              <a:t>Updating the ready or device queue</a:t>
            </a:r>
          </a:p>
          <a:p>
            <a:pPr marL="1142963" lvl="2" indent="-285736">
              <a:defRPr/>
            </a:pPr>
            <a:r>
              <a:rPr lang="en-US" dirty="0" smtClean="0"/>
              <a:t>Preempted and running a “</a:t>
            </a:r>
            <a:r>
              <a:rPr lang="en-US" dirty="0" err="1" smtClean="0"/>
              <a:t>ps</a:t>
            </a:r>
            <a:r>
              <a:rPr lang="en-US" dirty="0" smtClean="0"/>
              <a:t> -el”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7416"/>
            <a:ext cx="76962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Scheduling Criteria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246585"/>
            <a:ext cx="7637992" cy="495895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CPU utilization </a:t>
            </a:r>
            <a:r>
              <a:rPr lang="en-US" dirty="0" smtClean="0"/>
              <a:t>– keep the CPU as busy as possible</a:t>
            </a:r>
          </a:p>
          <a:p>
            <a:endParaRPr lang="en-US" dirty="0" smtClean="0"/>
          </a:p>
          <a:p>
            <a:r>
              <a:rPr lang="en-US" b="1" dirty="0" smtClean="0"/>
              <a:t>Throughput</a:t>
            </a:r>
            <a:r>
              <a:rPr lang="en-US" dirty="0" smtClean="0"/>
              <a:t> – # of processes that complete their execution per time unit</a:t>
            </a:r>
          </a:p>
          <a:p>
            <a:endParaRPr lang="en-US" dirty="0" smtClean="0"/>
          </a:p>
          <a:p>
            <a:r>
              <a:rPr lang="en-US" b="1" dirty="0" smtClean="0"/>
              <a:t>Turnaround time </a:t>
            </a:r>
            <a:r>
              <a:rPr lang="en-US" dirty="0" smtClean="0"/>
              <a:t>– amount of time to execute a particular process</a:t>
            </a:r>
          </a:p>
          <a:p>
            <a:endParaRPr lang="en-US" dirty="0" smtClean="0"/>
          </a:p>
          <a:p>
            <a:r>
              <a:rPr lang="en-US" b="1" dirty="0" smtClean="0"/>
              <a:t>Waiting time </a:t>
            </a:r>
            <a:r>
              <a:rPr lang="en-US" dirty="0" smtClean="0"/>
              <a:t>– amount of time a process has been waiting in the ready queue</a:t>
            </a:r>
          </a:p>
          <a:p>
            <a:endParaRPr lang="en-US" dirty="0" smtClean="0"/>
          </a:p>
          <a:p>
            <a:r>
              <a:rPr lang="en-US" b="1" dirty="0" smtClean="0"/>
              <a:t>Response time </a:t>
            </a:r>
            <a:r>
              <a:rPr lang="en-US" dirty="0" smtClean="0"/>
              <a:t>– amount of time it takes from when a request was submitted until the first response is produced, not output  (for time-sharing environment)</a:t>
            </a:r>
          </a:p>
        </p:txBody>
      </p:sp>
    </p:spTree>
    <p:extLst>
      <p:ext uri="{BB962C8B-B14F-4D97-AF65-F5344CB8AC3E}">
        <p14:creationId xmlns:p14="http://schemas.microsoft.com/office/powerpoint/2010/main" val="22549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7416"/>
            <a:ext cx="7696200" cy="576263"/>
          </a:xfrm>
        </p:spPr>
        <p:txBody>
          <a:bodyPr/>
          <a:lstStyle/>
          <a:p>
            <a:pPr eaLnBrk="1" hangingPunct="1"/>
            <a:r>
              <a:rPr lang="en-US" sz="2800"/>
              <a:t>Scheduling Algorithm Optimization Criteria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439466"/>
            <a:ext cx="7351183" cy="448389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Max CPU utilization</a:t>
            </a:r>
          </a:p>
          <a:p>
            <a:r>
              <a:rPr lang="en-US" sz="2400" dirty="0" smtClean="0"/>
              <a:t>Max throughput</a:t>
            </a:r>
          </a:p>
          <a:p>
            <a:r>
              <a:rPr lang="en-US" sz="2400" dirty="0" smtClean="0"/>
              <a:t>Min turnaround time </a:t>
            </a:r>
          </a:p>
          <a:p>
            <a:r>
              <a:rPr lang="en-US" sz="2400" dirty="0" smtClean="0"/>
              <a:t>Min waiting time </a:t>
            </a:r>
          </a:p>
          <a:p>
            <a:r>
              <a:rPr lang="en-US" sz="2400" dirty="0" smtClean="0"/>
              <a:t>Min response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3610213"/>
            <a:ext cx="7924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Mostly optimize the average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Sometimes optimize the minimum or maximum value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Minimize max response time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For interactive system, variance is important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E.g. response time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System must behave in predictable 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6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algorithms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First-Come, First-Served (FCFS) </a:t>
            </a:r>
            <a:r>
              <a:rPr lang="en-US" dirty="0" smtClean="0"/>
              <a:t>Scheduling</a:t>
            </a:r>
          </a:p>
          <a:p>
            <a:endParaRPr lang="en-US" dirty="0" smtClean="0"/>
          </a:p>
          <a:p>
            <a:r>
              <a:rPr lang="en-US" dirty="0"/>
              <a:t>Shortest-Job-First (SJF) </a:t>
            </a:r>
            <a:r>
              <a:rPr lang="en-US" dirty="0" smtClean="0"/>
              <a:t>Scheduling</a:t>
            </a:r>
          </a:p>
          <a:p>
            <a:endParaRPr lang="en-US" dirty="0" smtClean="0"/>
          </a:p>
          <a:p>
            <a:r>
              <a:rPr lang="en-US" dirty="0"/>
              <a:t>Priority </a:t>
            </a:r>
            <a:r>
              <a:rPr lang="en-US" dirty="0" smtClean="0"/>
              <a:t>Scheduling</a:t>
            </a:r>
          </a:p>
          <a:p>
            <a:endParaRPr lang="en-US" dirty="0" smtClean="0"/>
          </a:p>
          <a:p>
            <a:r>
              <a:rPr lang="en-US" dirty="0"/>
              <a:t>Round Robin (RR)</a:t>
            </a:r>
          </a:p>
        </p:txBody>
      </p:sp>
    </p:spTree>
    <p:extLst>
      <p:ext uri="{BB962C8B-B14F-4D97-AF65-F5344CB8AC3E}">
        <p14:creationId xmlns:p14="http://schemas.microsoft.com/office/powerpoint/2010/main" val="17679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8004175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/>
              <a:t>First-Come, First-Served (FCFS) Scheduling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2954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Process that requests CPU first, is allocated the CPU first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Ready queue=&gt;FIFO queue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Non preemptive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Simple to implement </a:t>
            </a:r>
          </a:p>
          <a:p>
            <a:endParaRPr lang="en-US" sz="2400" dirty="0"/>
          </a:p>
          <a:p>
            <a:r>
              <a:rPr lang="en-US" sz="3600" dirty="0" smtClean="0"/>
              <a:t>Performance evaluation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Ideally many processes with several CPU and I/O bursts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Here we consider only one CPU burst per process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0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800417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First-Come, First-Served (FCFS) Scheduling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7767" y="1543050"/>
            <a:ext cx="7700433" cy="50101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r>
              <a:rPr lang="en-US" sz="1600" dirty="0"/>
              <a:t>		</a:t>
            </a:r>
            <a:r>
              <a:rPr lang="en-US" u="sng" dirty="0" smtClean="0"/>
              <a:t>Process</a:t>
            </a:r>
            <a:r>
              <a:rPr lang="en-US" dirty="0" smtClean="0"/>
              <a:t>	</a:t>
            </a:r>
            <a:r>
              <a:rPr lang="en-US" u="sng" dirty="0" smtClean="0"/>
              <a:t>Burst Time	</a:t>
            </a:r>
          </a:p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dirty="0" smtClean="0"/>
              <a:t>	24</a:t>
            </a:r>
          </a:p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</a:t>
            </a:r>
            <a:r>
              <a:rPr lang="en-US" dirty="0" smtClean="0"/>
              <a:t> 	3</a:t>
            </a:r>
          </a:p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3	 </a:t>
            </a:r>
            <a:r>
              <a:rPr lang="en-US" dirty="0" smtClean="0"/>
              <a:t>3</a:t>
            </a:r>
            <a:r>
              <a:rPr lang="en-US" i="1" baseline="-25000" dirty="0" smtClean="0"/>
              <a:t> </a:t>
            </a:r>
          </a:p>
          <a:p>
            <a:pPr>
              <a:lnSpc>
                <a:spcPct val="90000"/>
              </a:lnSpc>
              <a:tabLst>
                <a:tab pos="3031490" algn="ctr"/>
                <a:tab pos="4635024" algn="ctr"/>
              </a:tabLst>
            </a:pPr>
            <a:r>
              <a:rPr lang="en-US" sz="2600" dirty="0" smtClean="0"/>
              <a:t>Suppose that the processes arrive in the order: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1</a:t>
            </a:r>
            <a:r>
              <a:rPr lang="en-US" sz="2600" dirty="0" smtClean="0"/>
              <a:t> ,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2</a:t>
            </a:r>
            <a:r>
              <a:rPr lang="en-US" sz="2600" dirty="0" smtClean="0"/>
              <a:t> ,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3  </a:t>
            </a:r>
            <a:br>
              <a:rPr lang="en-US" sz="2600" i="1" baseline="-25000" dirty="0" smtClean="0"/>
            </a:br>
            <a:r>
              <a:rPr lang="en-US" sz="2600" dirty="0" smtClean="0"/>
              <a:t>The Gantt Chart for the schedule is:</a:t>
            </a:r>
            <a:br>
              <a:rPr lang="en-US" sz="2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endParaRPr lang="en-US" sz="1600" dirty="0"/>
          </a:p>
          <a:p>
            <a:pPr>
              <a:lnSpc>
                <a:spcPct val="90000"/>
              </a:lnSpc>
              <a:tabLst>
                <a:tab pos="3031490" algn="ctr"/>
                <a:tab pos="4635024" algn="ctr"/>
              </a:tabLst>
            </a:pPr>
            <a:r>
              <a:rPr lang="en-US" sz="2600" dirty="0" smtClean="0"/>
              <a:t>Waiting time for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1</a:t>
            </a:r>
            <a:r>
              <a:rPr lang="en-US" sz="2600" dirty="0" smtClean="0"/>
              <a:t>  = 0;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2</a:t>
            </a:r>
            <a:r>
              <a:rPr lang="en-US" sz="2600" dirty="0" smtClean="0"/>
              <a:t>  = 24;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3 </a:t>
            </a:r>
            <a:r>
              <a:rPr lang="en-US" sz="2600" dirty="0" smtClean="0"/>
              <a:t>= 27</a:t>
            </a:r>
          </a:p>
          <a:p>
            <a:pPr>
              <a:lnSpc>
                <a:spcPct val="90000"/>
              </a:lnSpc>
              <a:tabLst>
                <a:tab pos="3031490" algn="ctr"/>
                <a:tab pos="4635024" algn="ctr"/>
              </a:tabLst>
            </a:pPr>
            <a:r>
              <a:rPr lang="en-US" sz="2600" dirty="0" smtClean="0"/>
              <a:t>Average waiting time:  (0 + 24 + 27)/3 = 17</a:t>
            </a:r>
          </a:p>
        </p:txBody>
      </p:sp>
      <p:grpSp>
        <p:nvGrpSpPr>
          <p:cNvPr id="35844" name="Group 18"/>
          <p:cNvGrpSpPr>
            <a:grpSpLocks/>
          </p:cNvGrpSpPr>
          <p:nvPr/>
        </p:nvGrpSpPr>
        <p:grpSpPr bwMode="auto">
          <a:xfrm>
            <a:off x="1095905" y="4648200"/>
            <a:ext cx="5559426" cy="1129540"/>
            <a:chOff x="855" y="2688"/>
            <a:chExt cx="3502" cy="711"/>
          </a:xfrm>
        </p:grpSpPr>
        <p:sp>
          <p:nvSpPr>
            <p:cNvPr id="35845" name="Rectangle 4"/>
            <p:cNvSpPr>
              <a:spLocks noChangeArrowheads="1"/>
            </p:cNvSpPr>
            <p:nvPr/>
          </p:nvSpPr>
          <p:spPr bwMode="auto">
            <a:xfrm>
              <a:off x="960" y="2688"/>
              <a:ext cx="3312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6" name="Text Box 5"/>
            <p:cNvSpPr txBox="1">
              <a:spLocks noChangeArrowheads="1"/>
            </p:cNvSpPr>
            <p:nvPr/>
          </p:nvSpPr>
          <p:spPr bwMode="auto">
            <a:xfrm>
              <a:off x="1775" y="2735"/>
              <a:ext cx="26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35847" name="Text Box 6"/>
            <p:cNvSpPr txBox="1">
              <a:spLocks noChangeArrowheads="1"/>
            </p:cNvSpPr>
            <p:nvPr/>
          </p:nvSpPr>
          <p:spPr bwMode="auto">
            <a:xfrm>
              <a:off x="3263" y="2735"/>
              <a:ext cx="26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35848" name="Text Box 7"/>
            <p:cNvSpPr txBox="1">
              <a:spLocks noChangeArrowheads="1"/>
            </p:cNvSpPr>
            <p:nvPr/>
          </p:nvSpPr>
          <p:spPr bwMode="auto">
            <a:xfrm>
              <a:off x="3839" y="2735"/>
              <a:ext cx="26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35849" name="Line 8"/>
            <p:cNvSpPr>
              <a:spLocks noChangeShapeType="1"/>
            </p:cNvSpPr>
            <p:nvPr/>
          </p:nvSpPr>
          <p:spPr bwMode="auto">
            <a:xfrm>
              <a:off x="960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Line 9"/>
            <p:cNvSpPr>
              <a:spLocks noChangeShapeType="1"/>
            </p:cNvSpPr>
            <p:nvPr/>
          </p:nvSpPr>
          <p:spPr bwMode="auto">
            <a:xfrm>
              <a:off x="4272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Line 10"/>
            <p:cNvSpPr>
              <a:spLocks noChangeShapeType="1"/>
            </p:cNvSpPr>
            <p:nvPr/>
          </p:nvSpPr>
          <p:spPr bwMode="auto">
            <a:xfrm>
              <a:off x="3072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2" name="Line 11"/>
            <p:cNvSpPr>
              <a:spLocks noChangeShapeType="1"/>
            </p:cNvSpPr>
            <p:nvPr/>
          </p:nvSpPr>
          <p:spPr bwMode="auto">
            <a:xfrm>
              <a:off x="3648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3" name="Line 12"/>
            <p:cNvSpPr>
              <a:spLocks noChangeShapeType="1"/>
            </p:cNvSpPr>
            <p:nvPr/>
          </p:nvSpPr>
          <p:spPr bwMode="auto">
            <a:xfrm>
              <a:off x="3072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4" name="Line 13"/>
            <p:cNvSpPr>
              <a:spLocks noChangeShapeType="1"/>
            </p:cNvSpPr>
            <p:nvPr/>
          </p:nvSpPr>
          <p:spPr bwMode="auto">
            <a:xfrm>
              <a:off x="3648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Text Box 14"/>
            <p:cNvSpPr txBox="1">
              <a:spLocks noChangeArrowheads="1"/>
            </p:cNvSpPr>
            <p:nvPr/>
          </p:nvSpPr>
          <p:spPr bwMode="auto">
            <a:xfrm>
              <a:off x="2927" y="3167"/>
              <a:ext cx="27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24</a:t>
              </a:r>
            </a:p>
          </p:txBody>
        </p:sp>
        <p:sp>
          <p:nvSpPr>
            <p:cNvPr id="35856" name="Text Box 15"/>
            <p:cNvSpPr txBox="1">
              <a:spLocks noChangeArrowheads="1"/>
            </p:cNvSpPr>
            <p:nvPr/>
          </p:nvSpPr>
          <p:spPr bwMode="auto">
            <a:xfrm>
              <a:off x="3503" y="3167"/>
              <a:ext cx="27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27</a:t>
              </a:r>
            </a:p>
          </p:txBody>
        </p:sp>
        <p:sp>
          <p:nvSpPr>
            <p:cNvPr id="35857" name="Text Box 16"/>
            <p:cNvSpPr txBox="1">
              <a:spLocks noChangeArrowheads="1"/>
            </p:cNvSpPr>
            <p:nvPr/>
          </p:nvSpPr>
          <p:spPr bwMode="auto">
            <a:xfrm>
              <a:off x="4079" y="3167"/>
              <a:ext cx="27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latin typeface="Helvetica" charset="0"/>
                </a:rPr>
                <a:t>30</a:t>
              </a:r>
            </a:p>
          </p:txBody>
        </p:sp>
        <p:sp>
          <p:nvSpPr>
            <p:cNvPr id="35858" name="Text Box 17"/>
            <p:cNvSpPr txBox="1">
              <a:spLocks noChangeArrowheads="1"/>
            </p:cNvSpPr>
            <p:nvPr/>
          </p:nvSpPr>
          <p:spPr bwMode="auto">
            <a:xfrm>
              <a:off x="855" y="3167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8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83192" y="277416"/>
            <a:ext cx="7703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FCFS Scheduling (Cont.)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05800" cy="4906963"/>
          </a:xfrm>
        </p:spPr>
        <p:txBody>
          <a:bodyPr>
            <a:normAutofit fontScale="70000" lnSpcReduction="20000"/>
          </a:bodyPr>
          <a:lstStyle/>
          <a:p>
            <a:pPr>
              <a:buNone/>
              <a:tabLst>
                <a:tab pos="3650457" algn="ctr"/>
              </a:tabLst>
            </a:pPr>
            <a:r>
              <a:rPr lang="en-US" dirty="0" smtClean="0"/>
              <a:t>Suppose that the processes arrive in the order:</a:t>
            </a:r>
          </a:p>
          <a:p>
            <a:pPr>
              <a:buNone/>
              <a:tabLst>
                <a:tab pos="3650457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</a:t>
            </a:r>
            <a:r>
              <a:rPr lang="en-US" dirty="0" smtClean="0"/>
              <a:t> , </a:t>
            </a:r>
            <a:r>
              <a:rPr lang="en-US" i="1" dirty="0" smtClean="0"/>
              <a:t>P</a:t>
            </a:r>
            <a:r>
              <a:rPr lang="en-US" i="1" baseline="-25000" dirty="0" smtClean="0"/>
              <a:t>3</a:t>
            </a:r>
            <a:r>
              <a:rPr lang="en-US" dirty="0" smtClean="0"/>
              <a:t> ,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dirty="0" smtClean="0"/>
              <a:t> </a:t>
            </a:r>
          </a:p>
          <a:p>
            <a:pPr>
              <a:tabLst>
                <a:tab pos="3650457" algn="ctr"/>
              </a:tabLst>
            </a:pPr>
            <a:r>
              <a:rPr lang="en-US" dirty="0" smtClean="0"/>
              <a:t>The Gantt chart for the schedule is:</a:t>
            </a:r>
            <a:br>
              <a:rPr lang="en-US" dirty="0" smtClean="0"/>
            </a:br>
            <a:endParaRPr lang="en-US" dirty="0" smtClean="0"/>
          </a:p>
          <a:p>
            <a:pPr>
              <a:tabLst>
                <a:tab pos="3650457" algn="ctr"/>
              </a:tabLst>
            </a:pPr>
            <a:endParaRPr lang="en-US" dirty="0" smtClean="0"/>
          </a:p>
          <a:p>
            <a:pPr>
              <a:tabLst>
                <a:tab pos="3650457" algn="ctr"/>
              </a:tabLst>
            </a:pPr>
            <a:endParaRPr lang="en-US" dirty="0" smtClean="0"/>
          </a:p>
          <a:p>
            <a:pPr>
              <a:tabLst>
                <a:tab pos="3650457" algn="ctr"/>
              </a:tabLst>
            </a:pPr>
            <a:endParaRPr lang="en-US" dirty="0" smtClean="0"/>
          </a:p>
          <a:p>
            <a:pPr>
              <a:tabLst>
                <a:tab pos="3650457" algn="ctr"/>
              </a:tabLst>
            </a:pPr>
            <a:endParaRPr lang="en-US" dirty="0" smtClean="0"/>
          </a:p>
          <a:p>
            <a:pPr>
              <a:tabLst>
                <a:tab pos="3650457" algn="ctr"/>
              </a:tabLst>
            </a:pPr>
            <a:r>
              <a:rPr lang="en-US" dirty="0" smtClean="0"/>
              <a:t>Waiting time for </a:t>
            </a:r>
            <a:r>
              <a:rPr lang="en-US" i="1" dirty="0" smtClean="0"/>
              <a:t>P</a:t>
            </a:r>
            <a:r>
              <a:rPr lang="en-US" i="1" baseline="-25000" dirty="0" smtClean="0"/>
              <a:t>1 </a:t>
            </a:r>
            <a:r>
              <a:rPr lang="en-US" i="1" dirty="0" smtClean="0"/>
              <a:t>=</a:t>
            </a:r>
            <a:r>
              <a:rPr lang="en-US" dirty="0" smtClean="0"/>
              <a:t> 6</a:t>
            </a:r>
            <a:r>
              <a:rPr lang="en-US" i="1" dirty="0" smtClean="0"/>
              <a:t>;</a:t>
            </a:r>
            <a:r>
              <a:rPr lang="en-US" i="1" baseline="-25000" dirty="0" smtClean="0"/>
              <a:t> </a:t>
            </a:r>
            <a:r>
              <a:rPr lang="en-US" i="1" dirty="0" smtClean="0"/>
              <a:t>P</a:t>
            </a:r>
            <a:r>
              <a:rPr lang="en-US" i="1" baseline="-25000" dirty="0" smtClean="0"/>
              <a:t>2</a:t>
            </a:r>
            <a:r>
              <a:rPr lang="en-US" dirty="0" smtClean="0"/>
              <a:t> = 0</a:t>
            </a:r>
            <a:r>
              <a:rPr lang="en-US" i="1" baseline="-25000" dirty="0" smtClean="0"/>
              <a:t>; </a:t>
            </a:r>
            <a:r>
              <a:rPr lang="en-US" i="1" dirty="0" smtClean="0"/>
              <a:t>P</a:t>
            </a:r>
            <a:r>
              <a:rPr lang="en-US" i="1" baseline="-25000" dirty="0" smtClean="0"/>
              <a:t>3 </a:t>
            </a:r>
            <a:r>
              <a:rPr lang="en-US" i="1" dirty="0" smtClean="0"/>
              <a:t>= </a:t>
            </a:r>
            <a:r>
              <a:rPr lang="en-US" dirty="0" smtClean="0"/>
              <a:t>3</a:t>
            </a:r>
            <a:endParaRPr lang="en-US" i="1" dirty="0" smtClean="0"/>
          </a:p>
          <a:p>
            <a:pPr>
              <a:tabLst>
                <a:tab pos="3650457" algn="ctr"/>
              </a:tabLst>
            </a:pPr>
            <a:r>
              <a:rPr lang="en-US" dirty="0" smtClean="0"/>
              <a:t>Average waiting time:   (6 + 0 + 3)/3 = 3</a:t>
            </a:r>
          </a:p>
          <a:p>
            <a:pPr>
              <a:tabLst>
                <a:tab pos="3650457" algn="ctr"/>
              </a:tabLst>
            </a:pPr>
            <a:r>
              <a:rPr lang="en-US" dirty="0" smtClean="0"/>
              <a:t>Much better than previous case</a:t>
            </a:r>
          </a:p>
          <a:p>
            <a:pPr>
              <a:tabLst>
                <a:tab pos="3650457" algn="ctr"/>
              </a:tabLst>
            </a:pPr>
            <a:r>
              <a:rPr lang="en-US" dirty="0" smtClean="0"/>
              <a:t>Average waiting time under FCFS heavily depends on process arrival time and burst time</a:t>
            </a:r>
          </a:p>
          <a:p>
            <a:pPr>
              <a:tabLst>
                <a:tab pos="3650457" algn="ctr"/>
              </a:tabLst>
            </a:pPr>
            <a:r>
              <a:rPr lang="en-US" b="1" dirty="0" smtClean="0"/>
              <a:t>Convoy effect </a:t>
            </a:r>
            <a:r>
              <a:rPr lang="en-US" dirty="0" smtClean="0"/>
              <a:t>- short process behind long process</a:t>
            </a:r>
          </a:p>
          <a:p>
            <a:pPr lvl="1">
              <a:tabLst>
                <a:tab pos="3650457" algn="ctr"/>
              </a:tabLst>
            </a:pPr>
            <a:r>
              <a:rPr lang="en-US" dirty="0" smtClean="0"/>
              <a:t>Consider one CPU-bound and many I/O-bound processes</a:t>
            </a:r>
          </a:p>
        </p:txBody>
      </p:sp>
      <p:grpSp>
        <p:nvGrpSpPr>
          <p:cNvPr id="37892" name="Group 20"/>
          <p:cNvGrpSpPr>
            <a:grpSpLocks/>
          </p:cNvGrpSpPr>
          <p:nvPr/>
        </p:nvGrpSpPr>
        <p:grpSpPr bwMode="auto">
          <a:xfrm>
            <a:off x="1752600" y="2514600"/>
            <a:ext cx="5578476" cy="1129887"/>
            <a:chOff x="851" y="1650"/>
            <a:chExt cx="3514" cy="712"/>
          </a:xfrm>
        </p:grpSpPr>
        <p:sp>
          <p:nvSpPr>
            <p:cNvPr id="37893" name="Rectangle 6"/>
            <p:cNvSpPr>
              <a:spLocks noChangeArrowheads="1"/>
            </p:cNvSpPr>
            <p:nvPr/>
          </p:nvSpPr>
          <p:spPr bwMode="auto">
            <a:xfrm flipH="1">
              <a:off x="948" y="1650"/>
              <a:ext cx="3312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4" name="Text Box 7"/>
            <p:cNvSpPr txBox="1">
              <a:spLocks noChangeArrowheads="1"/>
            </p:cNvSpPr>
            <p:nvPr/>
          </p:nvSpPr>
          <p:spPr bwMode="auto">
            <a:xfrm flipH="1">
              <a:off x="3178" y="1697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37895" name="Text Box 8"/>
            <p:cNvSpPr txBox="1">
              <a:spLocks noChangeArrowheads="1"/>
            </p:cNvSpPr>
            <p:nvPr/>
          </p:nvSpPr>
          <p:spPr bwMode="auto">
            <a:xfrm flipH="1">
              <a:off x="1690" y="1697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37896" name="Text Box 9"/>
            <p:cNvSpPr txBox="1">
              <a:spLocks noChangeArrowheads="1"/>
            </p:cNvSpPr>
            <p:nvPr/>
          </p:nvSpPr>
          <p:spPr bwMode="auto">
            <a:xfrm flipH="1">
              <a:off x="1114" y="1697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37897" name="Line 10"/>
            <p:cNvSpPr>
              <a:spLocks noChangeShapeType="1"/>
            </p:cNvSpPr>
            <p:nvPr/>
          </p:nvSpPr>
          <p:spPr bwMode="auto">
            <a:xfrm flipH="1">
              <a:off x="4260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8" name="Line 11"/>
            <p:cNvSpPr>
              <a:spLocks noChangeShapeType="1"/>
            </p:cNvSpPr>
            <p:nvPr/>
          </p:nvSpPr>
          <p:spPr bwMode="auto">
            <a:xfrm flipH="1">
              <a:off x="948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9" name="Line 12"/>
            <p:cNvSpPr>
              <a:spLocks noChangeShapeType="1"/>
            </p:cNvSpPr>
            <p:nvPr/>
          </p:nvSpPr>
          <p:spPr bwMode="auto">
            <a:xfrm flipH="1">
              <a:off x="2148" y="165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0" name="Line 13"/>
            <p:cNvSpPr>
              <a:spLocks noChangeShapeType="1"/>
            </p:cNvSpPr>
            <p:nvPr/>
          </p:nvSpPr>
          <p:spPr bwMode="auto">
            <a:xfrm flipH="1">
              <a:off x="1572" y="165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Line 14"/>
            <p:cNvSpPr>
              <a:spLocks noChangeShapeType="1"/>
            </p:cNvSpPr>
            <p:nvPr/>
          </p:nvSpPr>
          <p:spPr bwMode="auto">
            <a:xfrm flipH="1">
              <a:off x="2148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Line 15"/>
            <p:cNvSpPr>
              <a:spLocks noChangeShapeType="1"/>
            </p:cNvSpPr>
            <p:nvPr/>
          </p:nvSpPr>
          <p:spPr bwMode="auto">
            <a:xfrm flipH="1">
              <a:off x="1572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3" name="Text Box 16"/>
            <p:cNvSpPr txBox="1">
              <a:spLocks noChangeArrowheads="1"/>
            </p:cNvSpPr>
            <p:nvPr/>
          </p:nvSpPr>
          <p:spPr bwMode="auto">
            <a:xfrm flipH="1">
              <a:off x="2055" y="212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6</a:t>
              </a:r>
            </a:p>
          </p:txBody>
        </p:sp>
        <p:sp>
          <p:nvSpPr>
            <p:cNvPr id="37904" name="Text Box 17"/>
            <p:cNvSpPr txBox="1">
              <a:spLocks noChangeArrowheads="1"/>
            </p:cNvSpPr>
            <p:nvPr/>
          </p:nvSpPr>
          <p:spPr bwMode="auto">
            <a:xfrm flipH="1">
              <a:off x="1479" y="212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</a:t>
              </a:r>
            </a:p>
          </p:txBody>
        </p:sp>
        <p:sp>
          <p:nvSpPr>
            <p:cNvPr id="37905" name="Text Box 18"/>
            <p:cNvSpPr txBox="1">
              <a:spLocks noChangeArrowheads="1"/>
            </p:cNvSpPr>
            <p:nvPr/>
          </p:nvSpPr>
          <p:spPr bwMode="auto">
            <a:xfrm flipH="1">
              <a:off x="4087" y="2129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30</a:t>
              </a:r>
            </a:p>
          </p:txBody>
        </p:sp>
        <p:sp>
          <p:nvSpPr>
            <p:cNvPr id="37906" name="Text Box 19"/>
            <p:cNvSpPr txBox="1">
              <a:spLocks noChangeArrowheads="1"/>
            </p:cNvSpPr>
            <p:nvPr/>
          </p:nvSpPr>
          <p:spPr bwMode="auto">
            <a:xfrm flipH="1">
              <a:off x="851" y="212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31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856192" y="277416"/>
            <a:ext cx="7830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Shortest-Job-First (SJF) Scheduling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804150" cy="5395913"/>
          </a:xfrm>
        </p:spPr>
        <p:txBody>
          <a:bodyPr>
            <a:normAutofit/>
          </a:bodyPr>
          <a:lstStyle/>
          <a:p>
            <a:r>
              <a:rPr lang="en-US" dirty="0" smtClean="0"/>
              <a:t>Associate with each process the length of its next CPU burst</a:t>
            </a:r>
          </a:p>
          <a:p>
            <a:pPr lvl="1"/>
            <a:r>
              <a:rPr lang="en-US" dirty="0" smtClean="0"/>
              <a:t>Allocate CPU to a process with the smallest next CPU burst.  </a:t>
            </a:r>
          </a:p>
          <a:p>
            <a:pPr lvl="1"/>
            <a:r>
              <a:rPr lang="en-US" dirty="0" smtClean="0"/>
              <a:t>Not on the total CPU time</a:t>
            </a:r>
          </a:p>
          <a:p>
            <a:r>
              <a:rPr lang="en-US" dirty="0" smtClean="0"/>
              <a:t>Tie=&gt;FCFS</a:t>
            </a:r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90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of SJF</a:t>
            </a:r>
          </a:p>
        </p:txBody>
      </p:sp>
      <p:sp>
        <p:nvSpPr>
          <p:cNvPr id="41987" name="Rectangle 3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70000" lnSpcReduction="20000"/>
          </a:bodyPr>
          <a:lstStyle/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      	          </a:t>
            </a:r>
            <a:r>
              <a:rPr lang="en-US" u="sng" dirty="0" err="1" smtClean="0"/>
              <a:t>Process</a:t>
            </a:r>
            <a:r>
              <a:rPr lang="en-US" u="sng" dirty="0" err="1" smtClean="0">
                <a:solidFill>
                  <a:schemeClr val="bg1"/>
                </a:solidFill>
              </a:rPr>
              <a:t>Arriva</a:t>
            </a:r>
            <a:r>
              <a:rPr lang="en-US" u="sng" dirty="0" smtClean="0">
                <a:solidFill>
                  <a:schemeClr val="bg1"/>
                </a:solidFill>
              </a:rPr>
              <a:t>	l Time</a:t>
            </a:r>
            <a:r>
              <a:rPr lang="en-US" dirty="0" smtClean="0"/>
              <a:t>	</a:t>
            </a:r>
            <a:r>
              <a:rPr lang="en-US" u="sng" dirty="0" smtClean="0"/>
              <a:t>Burst Time</a:t>
            </a:r>
            <a:endParaRPr lang="en-US" dirty="0" smtClean="0"/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bg1"/>
                </a:solidFill>
              </a:rPr>
              <a:t>0.0</a:t>
            </a:r>
            <a:r>
              <a:rPr lang="en-US" dirty="0" smtClean="0"/>
              <a:t>	6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 	</a:t>
            </a:r>
            <a:r>
              <a:rPr lang="en-US" dirty="0" smtClean="0">
                <a:solidFill>
                  <a:schemeClr val="bg1"/>
                </a:solidFill>
              </a:rPr>
              <a:t>2.0</a:t>
            </a:r>
            <a:r>
              <a:rPr lang="en-US" dirty="0" smtClean="0"/>
              <a:t>	8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3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bg1"/>
                </a:solidFill>
              </a:rPr>
              <a:t>4.0</a:t>
            </a:r>
            <a:r>
              <a:rPr lang="en-US" dirty="0" smtClean="0"/>
              <a:t>	7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4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bg1"/>
                </a:solidFill>
              </a:rPr>
              <a:t>5.0</a:t>
            </a:r>
            <a:r>
              <a:rPr lang="en-US" dirty="0" smtClean="0"/>
              <a:t>	3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SJF scheduling chart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Average waiting time = (3 + 16 + 9 + 0) / 4 = 7</a:t>
            </a:r>
            <a:endParaRPr lang="en-US" i="1" baseline="-25000" dirty="0" smtClean="0"/>
          </a:p>
        </p:txBody>
      </p:sp>
      <p:grpSp>
        <p:nvGrpSpPr>
          <p:cNvPr id="41988" name="Group 74"/>
          <p:cNvGrpSpPr>
            <a:grpSpLocks/>
          </p:cNvGrpSpPr>
          <p:nvPr/>
        </p:nvGrpSpPr>
        <p:grpSpPr bwMode="auto">
          <a:xfrm>
            <a:off x="1130825" y="3810000"/>
            <a:ext cx="5929853" cy="1163222"/>
            <a:chOff x="863" y="2352"/>
            <a:chExt cx="3735" cy="733"/>
          </a:xfrm>
        </p:grpSpPr>
        <p:sp>
          <p:nvSpPr>
            <p:cNvPr id="41989" name="Rectangle 37"/>
            <p:cNvSpPr>
              <a:spLocks noChangeArrowheads="1"/>
            </p:cNvSpPr>
            <p:nvPr/>
          </p:nvSpPr>
          <p:spPr bwMode="auto">
            <a:xfrm flipH="1">
              <a:off x="960" y="2373"/>
              <a:ext cx="3504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Text Box 38"/>
            <p:cNvSpPr txBox="1">
              <a:spLocks noChangeArrowheads="1"/>
            </p:cNvSpPr>
            <p:nvPr/>
          </p:nvSpPr>
          <p:spPr bwMode="auto">
            <a:xfrm flipH="1">
              <a:off x="1008" y="2412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4</a:t>
              </a:r>
              <a:endParaRPr lang="en-US">
                <a:latin typeface="Helvetica" charset="0"/>
              </a:endParaRPr>
            </a:p>
          </p:txBody>
        </p:sp>
        <p:sp>
          <p:nvSpPr>
            <p:cNvPr id="41991" name="Text Box 39"/>
            <p:cNvSpPr txBox="1">
              <a:spLocks noChangeArrowheads="1"/>
            </p:cNvSpPr>
            <p:nvPr/>
          </p:nvSpPr>
          <p:spPr bwMode="auto">
            <a:xfrm flipH="1">
              <a:off x="2975" y="239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41992" name="Text Box 40"/>
            <p:cNvSpPr txBox="1">
              <a:spLocks noChangeArrowheads="1"/>
            </p:cNvSpPr>
            <p:nvPr/>
          </p:nvSpPr>
          <p:spPr bwMode="auto">
            <a:xfrm flipH="1">
              <a:off x="1968" y="2448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41993" name="Line 41"/>
            <p:cNvSpPr>
              <a:spLocks noChangeShapeType="1"/>
            </p:cNvSpPr>
            <p:nvPr/>
          </p:nvSpPr>
          <p:spPr bwMode="auto">
            <a:xfrm flipH="1">
              <a:off x="4452" y="27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Line 42"/>
            <p:cNvSpPr>
              <a:spLocks noChangeShapeType="1"/>
            </p:cNvSpPr>
            <p:nvPr/>
          </p:nvSpPr>
          <p:spPr bwMode="auto">
            <a:xfrm flipH="1">
              <a:off x="960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Line 43"/>
            <p:cNvSpPr>
              <a:spLocks noChangeShapeType="1"/>
            </p:cNvSpPr>
            <p:nvPr/>
          </p:nvSpPr>
          <p:spPr bwMode="auto">
            <a:xfrm flipH="1">
              <a:off x="2688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Text Box 48"/>
            <p:cNvSpPr txBox="1">
              <a:spLocks noChangeArrowheads="1"/>
            </p:cNvSpPr>
            <p:nvPr/>
          </p:nvSpPr>
          <p:spPr bwMode="auto">
            <a:xfrm flipH="1">
              <a:off x="1536" y="283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</a:t>
              </a:r>
            </a:p>
          </p:txBody>
        </p:sp>
        <p:sp>
          <p:nvSpPr>
            <p:cNvPr id="41997" name="Text Box 49"/>
            <p:cNvSpPr txBox="1">
              <a:spLocks noChangeArrowheads="1"/>
            </p:cNvSpPr>
            <p:nvPr/>
          </p:nvSpPr>
          <p:spPr bwMode="auto">
            <a:xfrm flipH="1">
              <a:off x="3312" y="284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16</a:t>
              </a:r>
            </a:p>
          </p:txBody>
        </p:sp>
        <p:sp>
          <p:nvSpPr>
            <p:cNvPr id="41998" name="Text Box 50"/>
            <p:cNvSpPr txBox="1">
              <a:spLocks noChangeArrowheads="1"/>
            </p:cNvSpPr>
            <p:nvPr/>
          </p:nvSpPr>
          <p:spPr bwMode="auto">
            <a:xfrm flipH="1">
              <a:off x="863" y="285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  <p:sp>
          <p:nvSpPr>
            <p:cNvPr id="41999" name="Line 52"/>
            <p:cNvSpPr>
              <a:spLocks noChangeShapeType="1"/>
            </p:cNvSpPr>
            <p:nvPr/>
          </p:nvSpPr>
          <p:spPr bwMode="auto">
            <a:xfrm flipH="1">
              <a:off x="3456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Line 54"/>
            <p:cNvSpPr>
              <a:spLocks noChangeShapeType="1"/>
            </p:cNvSpPr>
            <p:nvPr/>
          </p:nvSpPr>
          <p:spPr bwMode="auto">
            <a:xfrm flipH="1">
              <a:off x="1632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Line 58"/>
            <p:cNvSpPr>
              <a:spLocks noChangeShapeType="1"/>
            </p:cNvSpPr>
            <p:nvPr/>
          </p:nvSpPr>
          <p:spPr bwMode="auto">
            <a:xfrm flipH="1">
              <a:off x="2688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Line 63"/>
            <p:cNvSpPr>
              <a:spLocks noChangeShapeType="1"/>
            </p:cNvSpPr>
            <p:nvPr/>
          </p:nvSpPr>
          <p:spPr bwMode="auto">
            <a:xfrm flipH="1">
              <a:off x="3456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Text Box 64"/>
            <p:cNvSpPr txBox="1">
              <a:spLocks noChangeArrowheads="1"/>
            </p:cNvSpPr>
            <p:nvPr/>
          </p:nvSpPr>
          <p:spPr bwMode="auto">
            <a:xfrm flipH="1">
              <a:off x="2592" y="283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9</a:t>
              </a:r>
            </a:p>
          </p:txBody>
        </p:sp>
        <p:sp>
          <p:nvSpPr>
            <p:cNvPr id="42004" name="Line 69"/>
            <p:cNvSpPr>
              <a:spLocks noChangeShapeType="1"/>
            </p:cNvSpPr>
            <p:nvPr/>
          </p:nvSpPr>
          <p:spPr bwMode="auto">
            <a:xfrm flipH="1">
              <a:off x="1632" y="235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Text Box 70"/>
            <p:cNvSpPr txBox="1">
              <a:spLocks noChangeArrowheads="1"/>
            </p:cNvSpPr>
            <p:nvPr/>
          </p:nvSpPr>
          <p:spPr bwMode="auto">
            <a:xfrm flipH="1">
              <a:off x="3743" y="239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42006" name="Text Box 73"/>
            <p:cNvSpPr txBox="1">
              <a:spLocks noChangeArrowheads="1"/>
            </p:cNvSpPr>
            <p:nvPr/>
          </p:nvSpPr>
          <p:spPr bwMode="auto">
            <a:xfrm flipH="1">
              <a:off x="4320" y="284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5800" y="59436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Avg</a:t>
            </a:r>
            <a:r>
              <a:rPr lang="en-US" sz="2800" dirty="0" smtClean="0"/>
              <a:t> waiting time for FCFS?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86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6" y="277416"/>
            <a:ext cx="7947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State diagram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62050"/>
            <a:ext cx="75438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411256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Multiprogramming</a:t>
            </a:r>
            <a:endParaRPr lang="en-US" sz="24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00400" y="4343400"/>
            <a:ext cx="5410200" cy="2184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As a process executes, it changes </a:t>
            </a:r>
            <a:r>
              <a:rPr lang="en-US" sz="1800" i="1" dirty="0" smtClean="0"/>
              <a:t>state</a:t>
            </a:r>
            <a:endParaRPr lang="en-US" sz="1800" dirty="0" smtClean="0"/>
          </a:p>
          <a:p>
            <a:pPr lvl="1"/>
            <a:r>
              <a:rPr lang="en-US" sz="1800" b="1" dirty="0" smtClean="0"/>
              <a:t>new</a:t>
            </a:r>
            <a:r>
              <a:rPr lang="en-US" sz="1800" dirty="0" smtClean="0"/>
              <a:t>:  The process is being created</a:t>
            </a:r>
          </a:p>
          <a:p>
            <a:pPr lvl="1"/>
            <a:r>
              <a:rPr lang="en-US" sz="1800" b="1" dirty="0" smtClean="0"/>
              <a:t>running</a:t>
            </a:r>
            <a:r>
              <a:rPr lang="en-US" sz="1800" dirty="0" smtClean="0"/>
              <a:t>:  Instructions are being executed</a:t>
            </a:r>
          </a:p>
          <a:p>
            <a:pPr lvl="1"/>
            <a:r>
              <a:rPr lang="en-US" sz="1800" b="1" dirty="0" smtClean="0"/>
              <a:t>waiting</a:t>
            </a:r>
            <a:r>
              <a:rPr lang="en-US" sz="1800" dirty="0" smtClean="0"/>
              <a:t>:  The process is waiting for some event to occur</a:t>
            </a:r>
          </a:p>
          <a:p>
            <a:pPr lvl="1"/>
            <a:r>
              <a:rPr lang="en-US" sz="1800" b="1" dirty="0" smtClean="0"/>
              <a:t>ready</a:t>
            </a:r>
            <a:r>
              <a:rPr lang="en-US" sz="1800" dirty="0" smtClean="0"/>
              <a:t>:  The process is waiting to be assigned to a processor</a:t>
            </a:r>
          </a:p>
          <a:p>
            <a:pPr lvl="1"/>
            <a:r>
              <a:rPr lang="en-US" sz="1800" b="1" dirty="0" smtClean="0"/>
              <a:t>terminated</a:t>
            </a:r>
            <a:r>
              <a:rPr lang="en-US" sz="1800" dirty="0" smtClean="0"/>
              <a:t>:  The process has finished execution</a:t>
            </a:r>
          </a:p>
        </p:txBody>
      </p:sp>
      <p:sp>
        <p:nvSpPr>
          <p:cNvPr id="3" name="Can 2"/>
          <p:cNvSpPr/>
          <p:nvPr/>
        </p:nvSpPr>
        <p:spPr>
          <a:xfrm>
            <a:off x="228600" y="361950"/>
            <a:ext cx="1828800" cy="857250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974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 pool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50908"/>
            <a:ext cx="705432" cy="47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5092" y="1970452"/>
            <a:ext cx="800100" cy="123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77000" y="22098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SJF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SJF is optimal – gives minimum average waiting time for a given set of </a:t>
            </a:r>
            <a:r>
              <a:rPr lang="en-US" dirty="0" smtClean="0"/>
              <a:t>processes </a:t>
            </a:r>
            <a:r>
              <a:rPr lang="en-US" dirty="0" smtClean="0">
                <a:solidFill>
                  <a:srgbClr val="C00000"/>
                </a:solidFill>
              </a:rPr>
              <a:t>(Proof: home work!)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The difficulty is knowing the length of the next CPU request</a:t>
            </a:r>
          </a:p>
          <a:p>
            <a:pPr marL="342900" lvl="2" indent="-342900"/>
            <a:r>
              <a:rPr lang="en-US" sz="3200" dirty="0" smtClean="0"/>
              <a:t>Useful for Long </a:t>
            </a:r>
            <a:r>
              <a:rPr lang="en-US" sz="3200" dirty="0"/>
              <a:t>term scheduler </a:t>
            </a:r>
          </a:p>
          <a:p>
            <a:pPr marL="800100" lvl="3" indent="-342900"/>
            <a:r>
              <a:rPr lang="en-US" dirty="0"/>
              <a:t>Batch </a:t>
            </a:r>
            <a:r>
              <a:rPr lang="en-US" dirty="0" smtClean="0"/>
              <a:t>system</a:t>
            </a:r>
          </a:p>
          <a:p>
            <a:pPr marL="800100" lvl="3" indent="-342900"/>
            <a:r>
              <a:rPr lang="en-US" dirty="0" smtClean="0"/>
              <a:t>Could </a:t>
            </a:r>
            <a:r>
              <a:rPr lang="en-US" dirty="0"/>
              <a:t>ask the user </a:t>
            </a:r>
            <a:r>
              <a:rPr lang="en-US" dirty="0" smtClean="0"/>
              <a:t>to estimate </a:t>
            </a:r>
          </a:p>
          <a:p>
            <a:pPr marL="800100" lvl="3" indent="-342900"/>
            <a:r>
              <a:rPr lang="en-US" dirty="0" smtClean="0"/>
              <a:t>Too low value may result in “time-limit-exceeded error”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8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6525" y="277416"/>
            <a:ext cx="72802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/>
              <a:t>Preemptive version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Shortest-remaining-time-first</a:t>
            </a:r>
            <a:endParaRPr lang="en-US" sz="2800" dirty="0"/>
          </a:p>
        </p:txBody>
      </p:sp>
      <p:sp>
        <p:nvSpPr>
          <p:cNvPr id="50179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382000" cy="5059363"/>
          </a:xfrm>
          <a:noFill/>
        </p:spPr>
        <p:txBody>
          <a:bodyPr>
            <a:normAutofit fontScale="62500" lnSpcReduction="20000"/>
          </a:bodyPr>
          <a:lstStyle/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/>
              <a:t>Preemptive version called </a:t>
            </a:r>
            <a:r>
              <a:rPr lang="en-US" b="1" dirty="0" smtClean="0"/>
              <a:t>shortest-remaining-time-first</a:t>
            </a: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Concepts of varying arrival times and preemption to the analysis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        </a:t>
            </a:r>
            <a:r>
              <a:rPr lang="en-US" u="sng" dirty="0" err="1" smtClean="0"/>
              <a:t>Process</a:t>
            </a:r>
            <a:r>
              <a:rPr lang="en-US" u="sng" dirty="0" err="1" smtClean="0">
                <a:solidFill>
                  <a:schemeClr val="bg1"/>
                </a:solidFill>
              </a:rPr>
              <a:t>A</a:t>
            </a:r>
            <a:r>
              <a:rPr lang="en-US" u="sng" dirty="0" smtClean="0">
                <a:solidFill>
                  <a:schemeClr val="bg1"/>
                </a:solidFill>
              </a:rPr>
              <a:t>	</a:t>
            </a:r>
            <a:r>
              <a:rPr lang="en-US" u="sng" dirty="0" err="1" smtClean="0">
                <a:solidFill>
                  <a:schemeClr val="bg1"/>
                </a:solidFill>
              </a:rPr>
              <a:t>arri</a:t>
            </a:r>
            <a:r>
              <a:rPr lang="en-US" u="sng" dirty="0" smtClean="0">
                <a:solidFill>
                  <a:schemeClr val="bg1"/>
                </a:solidFill>
              </a:rPr>
              <a:t> </a:t>
            </a:r>
            <a:r>
              <a:rPr lang="en-US" i="1" u="sng" dirty="0" smtClean="0"/>
              <a:t>Arrival </a:t>
            </a:r>
            <a:r>
              <a:rPr lang="en-US" u="sng" dirty="0" err="1" smtClean="0"/>
              <a:t>Time</a:t>
            </a:r>
            <a:r>
              <a:rPr lang="en-US" u="sng" dirty="0" err="1" smtClean="0">
                <a:solidFill>
                  <a:schemeClr val="bg1"/>
                </a:solidFill>
              </a:rPr>
              <a:t>T</a:t>
            </a:r>
            <a:r>
              <a:rPr lang="en-US" dirty="0" smtClean="0"/>
              <a:t>	</a:t>
            </a:r>
            <a:r>
              <a:rPr lang="en-US" u="sng" dirty="0" smtClean="0"/>
              <a:t>Burst Time</a:t>
            </a:r>
            <a:endParaRPr lang="en-US" dirty="0" smtClean="0"/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0000"/>
                </a:solidFill>
              </a:rPr>
              <a:t>0</a:t>
            </a:r>
            <a:r>
              <a:rPr lang="en-US" dirty="0" smtClean="0"/>
              <a:t>	8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 	</a:t>
            </a:r>
            <a:r>
              <a:rPr lang="en-US" dirty="0" smtClean="0">
                <a:solidFill>
                  <a:srgbClr val="000000"/>
                </a:solidFill>
              </a:rPr>
              <a:t>1</a:t>
            </a:r>
            <a:r>
              <a:rPr lang="en-US" dirty="0" smtClean="0"/>
              <a:t>	4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3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0000"/>
                </a:solidFill>
              </a:rPr>
              <a:t>2</a:t>
            </a:r>
            <a:r>
              <a:rPr lang="en-US" dirty="0" smtClean="0"/>
              <a:t>	9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4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0000"/>
                </a:solidFill>
              </a:rPr>
              <a:t>3</a:t>
            </a:r>
            <a:r>
              <a:rPr lang="en-US" dirty="0" smtClean="0"/>
              <a:t>	5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i="1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i="1" dirty="0" smtClean="0"/>
              <a:t>Preemptive </a:t>
            </a:r>
            <a:r>
              <a:rPr lang="en-US" dirty="0" smtClean="0"/>
              <a:t>SJF Gantt Chart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Average waiting time = [(10-1)+(1-1)+(17-2)+(5-3)]/4 = 26/4 = 6.5 </a:t>
            </a:r>
            <a:r>
              <a:rPr lang="en-US" dirty="0" err="1" smtClean="0"/>
              <a:t>msec</a:t>
            </a: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i="1" baseline="-25000" dirty="0" smtClean="0"/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endParaRPr lang="en-US" i="1" baseline="-25000" dirty="0" smtClean="0"/>
          </a:p>
        </p:txBody>
      </p:sp>
      <p:grpSp>
        <p:nvGrpSpPr>
          <p:cNvPr id="50180" name="Group 74"/>
          <p:cNvGrpSpPr>
            <a:grpSpLocks/>
          </p:cNvGrpSpPr>
          <p:nvPr/>
        </p:nvGrpSpPr>
        <p:grpSpPr bwMode="auto">
          <a:xfrm>
            <a:off x="1615028" y="4419600"/>
            <a:ext cx="5928772" cy="1085851"/>
            <a:chOff x="868" y="2366"/>
            <a:chExt cx="3735" cy="684"/>
          </a:xfrm>
        </p:grpSpPr>
        <p:sp>
          <p:nvSpPr>
            <p:cNvPr id="50181" name="Rectangle 37"/>
            <p:cNvSpPr>
              <a:spLocks noChangeArrowheads="1"/>
            </p:cNvSpPr>
            <p:nvPr/>
          </p:nvSpPr>
          <p:spPr bwMode="auto">
            <a:xfrm flipH="1">
              <a:off x="960" y="2373"/>
              <a:ext cx="3504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2" name="Text Box 38"/>
            <p:cNvSpPr txBox="1">
              <a:spLocks noChangeArrowheads="1"/>
            </p:cNvSpPr>
            <p:nvPr/>
          </p:nvSpPr>
          <p:spPr bwMode="auto">
            <a:xfrm flipH="1">
              <a:off x="1008" y="2412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50183" name="Text Box 39"/>
            <p:cNvSpPr txBox="1">
              <a:spLocks noChangeArrowheads="1"/>
            </p:cNvSpPr>
            <p:nvPr/>
          </p:nvSpPr>
          <p:spPr bwMode="auto">
            <a:xfrm flipH="1">
              <a:off x="2975" y="239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50184" name="Text Box 40"/>
            <p:cNvSpPr txBox="1">
              <a:spLocks noChangeArrowheads="1"/>
            </p:cNvSpPr>
            <p:nvPr/>
          </p:nvSpPr>
          <p:spPr bwMode="auto">
            <a:xfrm flipH="1">
              <a:off x="1454" y="2410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50185" name="Line 43"/>
            <p:cNvSpPr>
              <a:spLocks noChangeShapeType="1"/>
            </p:cNvSpPr>
            <p:nvPr/>
          </p:nvSpPr>
          <p:spPr bwMode="auto">
            <a:xfrm flipH="1">
              <a:off x="2688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6" name="Text Box 48"/>
            <p:cNvSpPr txBox="1">
              <a:spLocks noChangeArrowheads="1"/>
            </p:cNvSpPr>
            <p:nvPr/>
          </p:nvSpPr>
          <p:spPr bwMode="auto">
            <a:xfrm flipH="1">
              <a:off x="1211" y="2816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50187" name="Text Box 49"/>
            <p:cNvSpPr txBox="1">
              <a:spLocks noChangeArrowheads="1"/>
            </p:cNvSpPr>
            <p:nvPr/>
          </p:nvSpPr>
          <p:spPr bwMode="auto">
            <a:xfrm flipH="1">
              <a:off x="3307" y="2817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17</a:t>
              </a:r>
            </a:p>
          </p:txBody>
        </p:sp>
        <p:sp>
          <p:nvSpPr>
            <p:cNvPr id="50188" name="Text Box 50"/>
            <p:cNvSpPr txBox="1">
              <a:spLocks noChangeArrowheads="1"/>
            </p:cNvSpPr>
            <p:nvPr/>
          </p:nvSpPr>
          <p:spPr bwMode="auto">
            <a:xfrm flipH="1">
              <a:off x="868" y="2814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  <p:sp>
          <p:nvSpPr>
            <p:cNvPr id="50189" name="Line 52"/>
            <p:cNvSpPr>
              <a:spLocks noChangeShapeType="1"/>
            </p:cNvSpPr>
            <p:nvPr/>
          </p:nvSpPr>
          <p:spPr bwMode="auto">
            <a:xfrm flipH="1">
              <a:off x="3456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0" name="Text Box 64"/>
            <p:cNvSpPr txBox="1">
              <a:spLocks noChangeArrowheads="1"/>
            </p:cNvSpPr>
            <p:nvPr/>
          </p:nvSpPr>
          <p:spPr bwMode="auto">
            <a:xfrm flipH="1">
              <a:off x="2551" y="2816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10</a:t>
              </a:r>
            </a:p>
          </p:txBody>
        </p:sp>
        <p:sp>
          <p:nvSpPr>
            <p:cNvPr id="50191" name="Line 69"/>
            <p:cNvSpPr>
              <a:spLocks noChangeShapeType="1"/>
            </p:cNvSpPr>
            <p:nvPr/>
          </p:nvSpPr>
          <p:spPr bwMode="auto">
            <a:xfrm flipH="1">
              <a:off x="1313" y="2374"/>
              <a:ext cx="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2" name="Text Box 70"/>
            <p:cNvSpPr txBox="1">
              <a:spLocks noChangeArrowheads="1"/>
            </p:cNvSpPr>
            <p:nvPr/>
          </p:nvSpPr>
          <p:spPr bwMode="auto">
            <a:xfrm flipH="1">
              <a:off x="3743" y="239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50193" name="Text Box 73"/>
            <p:cNvSpPr txBox="1">
              <a:spLocks noChangeArrowheads="1"/>
            </p:cNvSpPr>
            <p:nvPr/>
          </p:nvSpPr>
          <p:spPr bwMode="auto">
            <a:xfrm flipH="1">
              <a:off x="4325" y="2817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26</a:t>
              </a:r>
            </a:p>
          </p:txBody>
        </p:sp>
        <p:sp>
          <p:nvSpPr>
            <p:cNvPr id="50194" name="Line 43"/>
            <p:cNvSpPr>
              <a:spLocks noChangeShapeType="1"/>
            </p:cNvSpPr>
            <p:nvPr/>
          </p:nvSpPr>
          <p:spPr bwMode="auto">
            <a:xfrm flipH="1">
              <a:off x="1925" y="236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Text Box 64"/>
            <p:cNvSpPr txBox="1">
              <a:spLocks noChangeArrowheads="1"/>
            </p:cNvSpPr>
            <p:nvPr/>
          </p:nvSpPr>
          <p:spPr bwMode="auto">
            <a:xfrm flipH="1">
              <a:off x="1828" y="2814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5</a:t>
              </a:r>
            </a:p>
          </p:txBody>
        </p:sp>
        <p:sp>
          <p:nvSpPr>
            <p:cNvPr id="50196" name="Text Box 39"/>
            <p:cNvSpPr txBox="1">
              <a:spLocks noChangeArrowheads="1"/>
            </p:cNvSpPr>
            <p:nvPr/>
          </p:nvSpPr>
          <p:spPr bwMode="auto">
            <a:xfrm flipH="1">
              <a:off x="2141" y="240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4</a:t>
              </a:r>
              <a:endParaRPr lang="en-US">
                <a:latin typeface="Helvetica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5800" y="59436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Avg</a:t>
            </a:r>
            <a:r>
              <a:rPr lang="en-US" sz="2800" dirty="0" smtClean="0"/>
              <a:t> waiting time for non preemptive?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755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2888"/>
            <a:ext cx="8391525" cy="6107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Determining Length of Next CPU Burst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1233488"/>
            <a:ext cx="8061326" cy="53959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Estimation of the CPU burst length – should be similar to the previous burst</a:t>
            </a:r>
          </a:p>
          <a:p>
            <a:pPr lvl="1"/>
            <a:r>
              <a:rPr lang="en-US" dirty="0" smtClean="0"/>
              <a:t>Then pick process with shortest predicted next CPU burst</a:t>
            </a:r>
          </a:p>
          <a:p>
            <a:r>
              <a:rPr lang="en-US" dirty="0" smtClean="0"/>
              <a:t>Estimation can be done by using the length of previous CPU bursts, using time series analysis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Commonly, </a:t>
            </a:r>
            <a:r>
              <a:rPr lang="en-US" dirty="0" smtClean="0">
                <a:latin typeface="Lucida Grande" charset="0"/>
              </a:rPr>
              <a:t>α </a:t>
            </a:r>
            <a:r>
              <a:rPr lang="en-US" dirty="0" smtClean="0"/>
              <a:t>set to ½</a:t>
            </a:r>
          </a:p>
          <a:p>
            <a:pPr lvl="1">
              <a:buFont typeface="Monotype Sorts" charset="2"/>
              <a:buNone/>
            </a:pPr>
            <a:endParaRPr lang="en-US" dirty="0" smtClean="0"/>
          </a:p>
          <a:p>
            <a:pPr lvl="1">
              <a:buFont typeface="Monotype Sorts" charset="2"/>
              <a:buNone/>
            </a:pPr>
            <a:endParaRPr lang="en-US" dirty="0" smtClean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26743"/>
              </p:ext>
            </p:extLst>
          </p:nvPr>
        </p:nvGraphicFramePr>
        <p:xfrm>
          <a:off x="1091142" y="3352800"/>
          <a:ext cx="4427008" cy="125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4" imgW="6400800" imgH="1777680" progId="Equation.3">
                  <p:embed/>
                </p:oleObj>
              </mc:Choice>
              <mc:Fallback>
                <p:oleObj name="Equation" r:id="rId4" imgW="6400800" imgH="1777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1142" y="3352800"/>
                        <a:ext cx="4427008" cy="12537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688446"/>
              </p:ext>
            </p:extLst>
          </p:nvPr>
        </p:nvGraphicFramePr>
        <p:xfrm>
          <a:off x="1905004" y="4592637"/>
          <a:ext cx="3200396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6" imgW="1371600" imgH="253800" progId="Equation.DSMT4">
                  <p:embed/>
                </p:oleObj>
              </mc:Choice>
              <mc:Fallback>
                <p:oleObj name="Equation" r:id="rId6" imgW="13716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4" y="4592637"/>
                        <a:ext cx="3200396" cy="588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29400" y="4267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Boundary cases </a:t>
            </a:r>
            <a:r>
              <a:rPr lang="el-GR" dirty="0" smtClean="0">
                <a:latin typeface="Times New Roman"/>
                <a:cs typeface="Times New Roman"/>
              </a:rPr>
              <a:t>α</a:t>
            </a:r>
            <a:r>
              <a:rPr lang="en-US" dirty="0" smtClean="0">
                <a:latin typeface="Times New Roman"/>
                <a:cs typeface="Times New Roman"/>
              </a:rPr>
              <a:t>=0, 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9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35076" y="277416"/>
            <a:ext cx="74517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Examples of Exponential Averaging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76092" cy="45303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</a:t>
            </a:r>
            <a:r>
              <a:rPr lang="en-US" baseline="-25000" dirty="0" smtClean="0">
                <a:sym typeface="Symbol" charset="2"/>
              </a:rPr>
              <a:t>n+1</a:t>
            </a:r>
            <a:r>
              <a:rPr lang="en-US" dirty="0" smtClean="0">
                <a:sym typeface="Symbol" charset="2"/>
              </a:rPr>
              <a:t> = </a:t>
            </a:r>
            <a:r>
              <a:rPr lang="en-US" baseline="-25000" dirty="0" smtClean="0">
                <a:sym typeface="Symbol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Recent burst time does not count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 </a:t>
            </a:r>
            <a:r>
              <a:rPr lang="en-US" baseline="-25000" dirty="0" smtClean="0">
                <a:sym typeface="Symbol" charset="2"/>
              </a:rPr>
              <a:t>n+1</a:t>
            </a:r>
            <a:r>
              <a:rPr lang="en-US" dirty="0" smtClean="0">
                <a:sym typeface="Symbol" charset="2"/>
              </a:rPr>
              <a:t> =  </a:t>
            </a:r>
            <a:r>
              <a:rPr lang="en-US" i="1" dirty="0" err="1" smtClean="0">
                <a:sym typeface="Symbol" charset="2"/>
              </a:rPr>
              <a:t>t</a:t>
            </a:r>
            <a:r>
              <a:rPr lang="en-US" baseline="-25000" dirty="0" err="1" smtClean="0">
                <a:sym typeface="Symbol" charset="2"/>
              </a:rPr>
              <a:t>n</a:t>
            </a:r>
            <a:endParaRPr lang="en-US" baseline="-25000" dirty="0" smtClean="0">
              <a:sym typeface="Symbol" charset="2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Only the actual last CPU burst counts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charset="2"/>
              <a:buNone/>
            </a:pPr>
            <a:r>
              <a:rPr lang="en-US" dirty="0" smtClean="0">
                <a:sym typeface="Symbol" charset="2"/>
              </a:rPr>
              <a:t></a:t>
            </a:r>
            <a:r>
              <a:rPr lang="en-US" i="1" baseline="-25000" dirty="0" smtClean="0">
                <a:sym typeface="Symbol" charset="2"/>
              </a:rPr>
              <a:t>n</a:t>
            </a:r>
            <a:r>
              <a:rPr lang="en-US" baseline="-25000" dirty="0" smtClean="0">
                <a:sym typeface="Symbol" charset="2"/>
              </a:rPr>
              <a:t>+1</a:t>
            </a:r>
            <a:r>
              <a:rPr lang="en-US" dirty="0" smtClean="0">
                <a:sym typeface="Symbol" charset="2"/>
              </a:rPr>
              <a:t> =  </a:t>
            </a:r>
            <a:r>
              <a:rPr lang="en-US" dirty="0" err="1" smtClean="0">
                <a:sym typeface="Symbol" charset="2"/>
              </a:rPr>
              <a:t>t</a:t>
            </a:r>
            <a:r>
              <a:rPr lang="en-US" i="1" baseline="-25000" dirty="0" err="1" smtClean="0">
                <a:sym typeface="Symbol" charset="2"/>
              </a:rPr>
              <a:t>n</a:t>
            </a:r>
            <a:r>
              <a:rPr lang="en-US" dirty="0" smtClean="0">
                <a:sym typeface="Symbol" charset="2"/>
              </a:rPr>
              <a:t>+(1</a:t>
            </a:r>
            <a:r>
              <a:rPr lang="en-US" i="1" dirty="0" smtClean="0">
                <a:sym typeface="Symbol" charset="2"/>
              </a:rPr>
              <a:t> - </a:t>
            </a:r>
            <a:r>
              <a:rPr lang="en-US" dirty="0" smtClean="0">
                <a:sym typeface="Symbol" charset="2"/>
              </a:rPr>
              <a:t></a:t>
            </a:r>
            <a:r>
              <a:rPr lang="en-US" i="1" dirty="0" smtClean="0">
                <a:sym typeface="Symbol" charset="2"/>
              </a:rPr>
              <a:t>)</a:t>
            </a:r>
            <a:r>
              <a:rPr lang="en-US" dirty="0" smtClean="0">
                <a:sym typeface="Symbol" charset="2"/>
              </a:rPr>
              <a:t> </a:t>
            </a:r>
            <a:r>
              <a:rPr lang="en-US" i="1" dirty="0" smtClean="0">
                <a:sym typeface="Symbol" charset="2"/>
              </a:rPr>
              <a:t>t</a:t>
            </a:r>
            <a:r>
              <a:rPr lang="en-US" i="1" baseline="-25000" dirty="0" smtClean="0">
                <a:sym typeface="Symbol" charset="2"/>
              </a:rPr>
              <a:t>n-1</a:t>
            </a:r>
            <a:r>
              <a:rPr lang="en-US" i="1" dirty="0" smtClean="0">
                <a:sym typeface="Symbol" charset="2"/>
              </a:rPr>
              <a:t>  </a:t>
            </a:r>
            <a:r>
              <a:rPr lang="en-US" dirty="0" smtClean="0">
                <a:sym typeface="Symbol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charset="2"/>
              <a:buNone/>
            </a:pPr>
            <a:r>
              <a:rPr lang="en-US" dirty="0" smtClean="0">
                <a:sym typeface="Symbol" charset="2"/>
              </a:rPr>
              <a:t>            </a:t>
            </a:r>
            <a:r>
              <a:rPr lang="en-US" i="1" dirty="0" smtClean="0">
                <a:sym typeface="Symbol" charset="2"/>
              </a:rPr>
              <a:t>+(</a:t>
            </a:r>
            <a:r>
              <a:rPr lang="en-US" dirty="0" smtClean="0">
                <a:sym typeface="Symbol" charset="2"/>
              </a:rPr>
              <a:t>1 -  </a:t>
            </a:r>
            <a:r>
              <a:rPr lang="en-US" i="1" dirty="0" smtClean="0">
                <a:sym typeface="Symbol" charset="2"/>
              </a:rPr>
              <a:t>)</a:t>
            </a:r>
            <a:r>
              <a:rPr lang="en-US" i="1" baseline="30000" dirty="0" smtClean="0">
                <a:sym typeface="Symbol" charset="2"/>
              </a:rPr>
              <a:t>j</a:t>
            </a:r>
            <a:r>
              <a:rPr lang="en-US" baseline="30000" dirty="0" smtClean="0">
                <a:sym typeface="Symbol" charset="2"/>
              </a:rPr>
              <a:t> </a:t>
            </a:r>
            <a:r>
              <a:rPr lang="en-US" dirty="0" smtClean="0">
                <a:sym typeface="Symbol" charset="2"/>
              </a:rPr>
              <a:t> </a:t>
            </a:r>
            <a:r>
              <a:rPr lang="en-US" i="1" dirty="0" err="1" smtClean="0">
                <a:sym typeface="Symbol" charset="2"/>
              </a:rPr>
              <a:t>t</a:t>
            </a:r>
            <a:r>
              <a:rPr lang="en-US" i="1" baseline="-25000" dirty="0" err="1" smtClean="0">
                <a:sym typeface="Symbol" charset="2"/>
              </a:rPr>
              <a:t>n</a:t>
            </a:r>
            <a:r>
              <a:rPr lang="en-US" dirty="0" smtClean="0">
                <a:sym typeface="Symbol" charset="2"/>
              </a:rPr>
              <a:t> </a:t>
            </a:r>
            <a:r>
              <a:rPr lang="en-US" baseline="-25000" dirty="0" smtClean="0">
                <a:sym typeface="Symbol" charset="2"/>
              </a:rPr>
              <a:t>-</a:t>
            </a:r>
            <a:r>
              <a:rPr lang="en-US" i="1" baseline="-25000" dirty="0" smtClean="0">
                <a:sym typeface="Symbol" charset="2"/>
              </a:rPr>
              <a:t>j</a:t>
            </a:r>
            <a:r>
              <a:rPr lang="en-US" i="1" dirty="0" smtClean="0">
                <a:sym typeface="Symbol" charset="2"/>
              </a:rPr>
              <a:t> </a:t>
            </a:r>
            <a:r>
              <a:rPr lang="en-US" dirty="0" smtClean="0">
                <a:sym typeface="Symbol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charset="2"/>
              <a:buNone/>
            </a:pPr>
            <a:r>
              <a:rPr lang="en-US" dirty="0" smtClean="0">
                <a:sym typeface="Symbol" charset="2"/>
              </a:rPr>
              <a:t>            </a:t>
            </a:r>
            <a:r>
              <a:rPr lang="en-US" i="1" dirty="0" smtClean="0">
                <a:sym typeface="Symbol" charset="2"/>
              </a:rPr>
              <a:t>+(</a:t>
            </a:r>
            <a:r>
              <a:rPr lang="en-US" dirty="0" smtClean="0">
                <a:sym typeface="Symbol" charset="2"/>
              </a:rPr>
              <a:t>1 -  </a:t>
            </a:r>
            <a:r>
              <a:rPr lang="en-US" i="1" dirty="0" smtClean="0">
                <a:sym typeface="Symbol" charset="2"/>
              </a:rPr>
              <a:t>)</a:t>
            </a:r>
            <a:r>
              <a:rPr lang="en-US" i="1" baseline="30000" dirty="0" smtClean="0">
                <a:sym typeface="Symbol" charset="2"/>
              </a:rPr>
              <a:t>n</a:t>
            </a:r>
            <a:r>
              <a:rPr lang="en-US" baseline="30000" dirty="0" smtClean="0">
                <a:sym typeface="Symbol" charset="2"/>
              </a:rPr>
              <a:t> +1 </a:t>
            </a:r>
            <a:r>
              <a:rPr lang="en-US" dirty="0" smtClean="0">
                <a:sym typeface="Symbol" charset="2"/>
              </a:rPr>
              <a:t></a:t>
            </a:r>
            <a:r>
              <a:rPr lang="en-US" baseline="-25000" dirty="0" smtClean="0">
                <a:sym typeface="Symbol" charset="2"/>
              </a:rPr>
              <a:t>0</a:t>
            </a:r>
            <a:br>
              <a:rPr lang="en-US" baseline="-25000" dirty="0" smtClean="0">
                <a:sym typeface="Symbol" charset="2"/>
              </a:rPr>
            </a:br>
            <a:endParaRPr lang="en-US" baseline="-25000" dirty="0" smtClean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dirty="0" smtClean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53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720726" y="241698"/>
            <a:ext cx="8223250" cy="6786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Prediction of the Length of the </a:t>
            </a:r>
            <a:br>
              <a:rPr lang="en-US" sz="2800"/>
            </a:br>
            <a:r>
              <a:rPr lang="en-US" sz="2800"/>
              <a:t>Next CPU Burst</a:t>
            </a:r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2817" y="1403748"/>
            <a:ext cx="5836709" cy="4211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133600" y="4419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200" y="4419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4431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4419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1200" y="4419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971800" y="5181600"/>
            <a:ext cx="457200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05200" y="5181600"/>
            <a:ext cx="457200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38600" y="5181600"/>
            <a:ext cx="457200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87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964142" y="277416"/>
            <a:ext cx="77226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Priority Scheduling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33487"/>
            <a:ext cx="8292042" cy="54721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priority number (integer) is associated with each process</a:t>
            </a:r>
          </a:p>
          <a:p>
            <a:endParaRPr lang="en-US" sz="800" dirty="0"/>
          </a:p>
          <a:p>
            <a:r>
              <a:rPr lang="en-US" dirty="0" smtClean="0"/>
              <a:t>The CPU is allocated to the process with the highest priority (smallest integer </a:t>
            </a:r>
            <a:r>
              <a:rPr lang="en-US" dirty="0" smtClean="0">
                <a:sym typeface="Symbol" charset="2"/>
              </a:rPr>
              <a:t> highest priority)</a:t>
            </a:r>
          </a:p>
          <a:p>
            <a:r>
              <a:rPr lang="en-US" dirty="0" smtClean="0"/>
              <a:t>Set priority value</a:t>
            </a:r>
          </a:p>
          <a:p>
            <a:pPr lvl="1"/>
            <a:r>
              <a:rPr lang="en-US" dirty="0" smtClean="0"/>
              <a:t>Internal (time limit, memory req., ratio of I/O </a:t>
            </a:r>
            <a:r>
              <a:rPr lang="en-US" dirty="0" err="1" smtClean="0"/>
              <a:t>Vs</a:t>
            </a:r>
            <a:r>
              <a:rPr lang="en-US" dirty="0" smtClean="0"/>
              <a:t> CPU burst) </a:t>
            </a:r>
          </a:p>
          <a:p>
            <a:pPr lvl="1"/>
            <a:r>
              <a:rPr lang="en-US" dirty="0" smtClean="0"/>
              <a:t>External (importance, fund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sz="800" dirty="0"/>
          </a:p>
          <a:p>
            <a:r>
              <a:rPr lang="en-US" dirty="0" smtClean="0"/>
              <a:t>SJF is priority scheduling where priority is the inverse of predicted next CPU burst time</a:t>
            </a:r>
          </a:p>
          <a:p>
            <a:endParaRPr lang="en-US" dirty="0" smtClean="0"/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/>
              <a:t>Preemptive</a:t>
            </a:r>
          </a:p>
          <a:p>
            <a:pPr lvl="1"/>
            <a:r>
              <a:rPr lang="en-US" dirty="0" err="1" smtClean="0"/>
              <a:t>Nonpreemptive</a:t>
            </a:r>
            <a:endParaRPr lang="en-US" dirty="0"/>
          </a:p>
          <a:p>
            <a:endParaRPr lang="en-US" dirty="0" smtClean="0"/>
          </a:p>
          <a:p>
            <a:endParaRPr lang="en-US" sz="800" dirty="0"/>
          </a:p>
          <a:p>
            <a:r>
              <a:rPr lang="en-US" dirty="0" smtClean="0"/>
              <a:t>Problem </a:t>
            </a:r>
            <a:r>
              <a:rPr lang="en-US" dirty="0" smtClean="0">
                <a:sym typeface="Symbol" charset="2"/>
              </a:rPr>
              <a:t> </a:t>
            </a:r>
            <a:r>
              <a:rPr lang="en-US" b="1" dirty="0" smtClean="0">
                <a:sym typeface="Symbol" charset="2"/>
              </a:rPr>
              <a:t>Starvation </a:t>
            </a:r>
            <a:r>
              <a:rPr lang="en-US" dirty="0" smtClean="0">
                <a:sym typeface="Symbol" charset="2"/>
              </a:rPr>
              <a:t>– low priority processes may never execute</a:t>
            </a:r>
          </a:p>
          <a:p>
            <a:endParaRPr lang="en-US" sz="800" dirty="0">
              <a:sym typeface="Symbol" charset="2"/>
            </a:endParaRPr>
          </a:p>
          <a:p>
            <a:r>
              <a:rPr lang="en-US" dirty="0" smtClean="0">
                <a:sym typeface="Symbol" charset="2"/>
              </a:rPr>
              <a:t>Solution  </a:t>
            </a:r>
            <a:r>
              <a:rPr lang="en-US" b="1" dirty="0" smtClean="0">
                <a:sym typeface="Symbol" charset="2"/>
              </a:rPr>
              <a:t>Aging </a:t>
            </a:r>
            <a:r>
              <a:rPr lang="en-US" dirty="0" smtClean="0">
                <a:sym typeface="Symbol" charset="2"/>
              </a:rPr>
              <a:t>– as time progresses increase the priority of the process</a:t>
            </a:r>
          </a:p>
          <a:p>
            <a:pPr>
              <a:buFont typeface="Monotype Sorts" charset="2"/>
              <a:buNone/>
            </a:pPr>
            <a:endParaRPr lang="en-US" dirty="0" smtClean="0">
              <a:sym typeface="Symbol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86600" y="1828800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nice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4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6525" y="277416"/>
            <a:ext cx="7280275" cy="576263"/>
          </a:xfrm>
        </p:spPr>
        <p:txBody>
          <a:bodyPr/>
          <a:lstStyle/>
          <a:p>
            <a:pPr eaLnBrk="1" hangingPunct="1"/>
            <a:r>
              <a:rPr lang="en-US" sz="2800"/>
              <a:t>Example of Priority Scheduling</a:t>
            </a:r>
          </a:p>
        </p:txBody>
      </p:sp>
      <p:sp>
        <p:nvSpPr>
          <p:cNvPr id="54275" name="Rectangle 3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70000" lnSpcReduction="20000"/>
          </a:bodyPr>
          <a:lstStyle/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        </a:t>
            </a:r>
            <a:r>
              <a:rPr lang="en-US" u="sng" smtClean="0"/>
              <a:t>Process</a:t>
            </a:r>
            <a:r>
              <a:rPr lang="en-US" u="sng" smtClean="0">
                <a:solidFill>
                  <a:schemeClr val="bg1"/>
                </a:solidFill>
              </a:rPr>
              <a:t>A	arri </a:t>
            </a:r>
            <a:r>
              <a:rPr lang="en-US" u="sng" smtClean="0"/>
              <a:t>Burst Time</a:t>
            </a:r>
            <a:r>
              <a:rPr lang="en-US" u="sng" smtClean="0">
                <a:solidFill>
                  <a:schemeClr val="bg1"/>
                </a:solidFill>
              </a:rPr>
              <a:t>T</a:t>
            </a:r>
            <a:r>
              <a:rPr lang="en-US" smtClean="0"/>
              <a:t>	</a:t>
            </a:r>
            <a:r>
              <a:rPr lang="en-US" u="sng" smtClean="0"/>
              <a:t>Priority</a:t>
            </a:r>
            <a:endParaRPr lang="en-US" smtClean="0"/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</a:t>
            </a:r>
            <a:r>
              <a:rPr lang="en-US" i="1" smtClean="0"/>
              <a:t>P</a:t>
            </a:r>
            <a:r>
              <a:rPr lang="en-US" i="1" baseline="-25000" smtClean="0"/>
              <a:t>1</a:t>
            </a:r>
            <a:r>
              <a:rPr lang="en-US" smtClean="0"/>
              <a:t>	1</a:t>
            </a:r>
            <a:r>
              <a:rPr lang="en-US" smtClean="0">
                <a:solidFill>
                  <a:srgbClr val="000000"/>
                </a:solidFill>
              </a:rPr>
              <a:t>0</a:t>
            </a:r>
            <a:r>
              <a:rPr lang="en-US" smtClean="0"/>
              <a:t>	3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</a:t>
            </a:r>
            <a:r>
              <a:rPr lang="en-US" i="1" smtClean="0"/>
              <a:t>P</a:t>
            </a:r>
            <a:r>
              <a:rPr lang="en-US" i="1" baseline="-25000" smtClean="0"/>
              <a:t>2 	</a:t>
            </a:r>
            <a:r>
              <a:rPr lang="en-US" smtClean="0">
                <a:solidFill>
                  <a:srgbClr val="000000"/>
                </a:solidFill>
              </a:rPr>
              <a:t>1</a:t>
            </a:r>
            <a:r>
              <a:rPr lang="en-US" smtClean="0"/>
              <a:t>	1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</a:t>
            </a:r>
            <a:r>
              <a:rPr lang="en-US" i="1" smtClean="0"/>
              <a:t>P</a:t>
            </a:r>
            <a:r>
              <a:rPr lang="en-US" i="1" baseline="-25000" smtClean="0"/>
              <a:t>3</a:t>
            </a:r>
            <a:r>
              <a:rPr lang="en-US" smtClean="0"/>
              <a:t>	</a:t>
            </a:r>
            <a:r>
              <a:rPr lang="en-US" smtClean="0">
                <a:solidFill>
                  <a:srgbClr val="000000"/>
                </a:solidFill>
              </a:rPr>
              <a:t>2</a:t>
            </a:r>
            <a:r>
              <a:rPr lang="en-US" smtClean="0"/>
              <a:t>	4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</a:t>
            </a:r>
            <a:r>
              <a:rPr lang="en-US" i="1" smtClean="0"/>
              <a:t>P</a:t>
            </a:r>
            <a:r>
              <a:rPr lang="en-US" i="1" baseline="-25000" smtClean="0"/>
              <a:t>4</a:t>
            </a:r>
            <a:r>
              <a:rPr lang="en-US" smtClean="0"/>
              <a:t>	</a:t>
            </a:r>
            <a:r>
              <a:rPr lang="en-US" smtClean="0">
                <a:solidFill>
                  <a:srgbClr val="000000"/>
                </a:solidFill>
              </a:rPr>
              <a:t>1</a:t>
            </a:r>
            <a:r>
              <a:rPr lang="en-US" smtClean="0"/>
              <a:t>	5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</a:t>
            </a:r>
            <a:r>
              <a:rPr lang="en-US" i="1" smtClean="0"/>
              <a:t>P</a:t>
            </a:r>
            <a:r>
              <a:rPr lang="en-US" i="1" baseline="-25000" smtClean="0"/>
              <a:t>5	</a:t>
            </a:r>
            <a:r>
              <a:rPr lang="en-US" smtClean="0"/>
              <a:t>5	2</a:t>
            </a:r>
            <a:endParaRPr lang="en-US" baseline="-2500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Priority scheduling Gantt Chart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Average waiting time = 8.2 msec</a:t>
            </a:r>
            <a:endParaRPr lang="en-US" i="1" baseline="-25000" smtClean="0"/>
          </a:p>
        </p:txBody>
      </p:sp>
      <p:grpSp>
        <p:nvGrpSpPr>
          <p:cNvPr id="54276" name="Group 74"/>
          <p:cNvGrpSpPr>
            <a:grpSpLocks/>
          </p:cNvGrpSpPr>
          <p:nvPr/>
        </p:nvGrpSpPr>
        <p:grpSpPr bwMode="auto">
          <a:xfrm>
            <a:off x="1258889" y="4248149"/>
            <a:ext cx="5165726" cy="1085851"/>
            <a:chOff x="868" y="2366"/>
            <a:chExt cx="3254" cy="684"/>
          </a:xfrm>
        </p:grpSpPr>
        <p:sp>
          <p:nvSpPr>
            <p:cNvPr id="54277" name="Rectangle 37"/>
            <p:cNvSpPr>
              <a:spLocks noChangeArrowheads="1"/>
            </p:cNvSpPr>
            <p:nvPr/>
          </p:nvSpPr>
          <p:spPr bwMode="auto">
            <a:xfrm flipH="1">
              <a:off x="960" y="2373"/>
              <a:ext cx="3024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78" name="Text Box 38"/>
            <p:cNvSpPr txBox="1">
              <a:spLocks noChangeArrowheads="1"/>
            </p:cNvSpPr>
            <p:nvPr/>
          </p:nvSpPr>
          <p:spPr bwMode="auto">
            <a:xfrm flipH="1">
              <a:off x="1008" y="2412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54279" name="Text Box 39"/>
            <p:cNvSpPr txBox="1">
              <a:spLocks noChangeArrowheads="1"/>
            </p:cNvSpPr>
            <p:nvPr/>
          </p:nvSpPr>
          <p:spPr bwMode="auto">
            <a:xfrm flipH="1">
              <a:off x="3191" y="2410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54280" name="Text Box 40"/>
            <p:cNvSpPr txBox="1">
              <a:spLocks noChangeArrowheads="1"/>
            </p:cNvSpPr>
            <p:nvPr/>
          </p:nvSpPr>
          <p:spPr bwMode="auto">
            <a:xfrm flipH="1">
              <a:off x="1454" y="2410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5</a:t>
              </a:r>
              <a:endParaRPr lang="en-US">
                <a:latin typeface="Helvetica" charset="0"/>
              </a:endParaRPr>
            </a:p>
          </p:txBody>
        </p:sp>
        <p:sp>
          <p:nvSpPr>
            <p:cNvPr id="54281" name="Line 43"/>
            <p:cNvSpPr>
              <a:spLocks noChangeShapeType="1"/>
            </p:cNvSpPr>
            <p:nvPr/>
          </p:nvSpPr>
          <p:spPr bwMode="auto">
            <a:xfrm flipH="1">
              <a:off x="3174" y="237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2" name="Text Box 48"/>
            <p:cNvSpPr txBox="1">
              <a:spLocks noChangeArrowheads="1"/>
            </p:cNvSpPr>
            <p:nvPr/>
          </p:nvSpPr>
          <p:spPr bwMode="auto">
            <a:xfrm flipH="1">
              <a:off x="1211" y="2816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54283" name="Text Box 49"/>
            <p:cNvSpPr txBox="1">
              <a:spLocks noChangeArrowheads="1"/>
            </p:cNvSpPr>
            <p:nvPr/>
          </p:nvSpPr>
          <p:spPr bwMode="auto">
            <a:xfrm flipH="1">
              <a:off x="3534" y="2817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18</a:t>
              </a:r>
            </a:p>
          </p:txBody>
        </p:sp>
        <p:sp>
          <p:nvSpPr>
            <p:cNvPr id="54284" name="Text Box 50"/>
            <p:cNvSpPr txBox="1">
              <a:spLocks noChangeArrowheads="1"/>
            </p:cNvSpPr>
            <p:nvPr/>
          </p:nvSpPr>
          <p:spPr bwMode="auto">
            <a:xfrm flipH="1">
              <a:off x="868" y="2814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  <p:sp>
          <p:nvSpPr>
            <p:cNvPr id="54285" name="Line 52"/>
            <p:cNvSpPr>
              <a:spLocks noChangeShapeType="1"/>
            </p:cNvSpPr>
            <p:nvPr/>
          </p:nvSpPr>
          <p:spPr bwMode="auto">
            <a:xfrm flipH="1">
              <a:off x="3683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6" name="Text Box 64"/>
            <p:cNvSpPr txBox="1">
              <a:spLocks noChangeArrowheads="1"/>
            </p:cNvSpPr>
            <p:nvPr/>
          </p:nvSpPr>
          <p:spPr bwMode="auto">
            <a:xfrm flipH="1">
              <a:off x="3043" y="2816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16</a:t>
              </a:r>
            </a:p>
          </p:txBody>
        </p:sp>
        <p:sp>
          <p:nvSpPr>
            <p:cNvPr id="54287" name="Line 69"/>
            <p:cNvSpPr>
              <a:spLocks noChangeShapeType="1"/>
            </p:cNvSpPr>
            <p:nvPr/>
          </p:nvSpPr>
          <p:spPr bwMode="auto">
            <a:xfrm flipH="1">
              <a:off x="1313" y="2374"/>
              <a:ext cx="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8" name="Text Box 70"/>
            <p:cNvSpPr txBox="1">
              <a:spLocks noChangeArrowheads="1"/>
            </p:cNvSpPr>
            <p:nvPr/>
          </p:nvSpPr>
          <p:spPr bwMode="auto">
            <a:xfrm flipH="1">
              <a:off x="3678" y="2410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4</a:t>
              </a:r>
              <a:endParaRPr lang="en-US">
                <a:latin typeface="Helvetica" charset="0"/>
              </a:endParaRPr>
            </a:p>
          </p:txBody>
        </p:sp>
        <p:sp>
          <p:nvSpPr>
            <p:cNvPr id="54289" name="Text Box 73"/>
            <p:cNvSpPr txBox="1">
              <a:spLocks noChangeArrowheads="1"/>
            </p:cNvSpPr>
            <p:nvPr/>
          </p:nvSpPr>
          <p:spPr bwMode="auto">
            <a:xfrm flipH="1">
              <a:off x="3844" y="2817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19</a:t>
              </a:r>
            </a:p>
          </p:txBody>
        </p:sp>
        <p:sp>
          <p:nvSpPr>
            <p:cNvPr id="54290" name="Line 43"/>
            <p:cNvSpPr>
              <a:spLocks noChangeShapeType="1"/>
            </p:cNvSpPr>
            <p:nvPr/>
          </p:nvSpPr>
          <p:spPr bwMode="auto">
            <a:xfrm flipH="1">
              <a:off x="1925" y="236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1" name="Text Box 64"/>
            <p:cNvSpPr txBox="1">
              <a:spLocks noChangeArrowheads="1"/>
            </p:cNvSpPr>
            <p:nvPr/>
          </p:nvSpPr>
          <p:spPr bwMode="auto">
            <a:xfrm flipH="1">
              <a:off x="1828" y="2814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6</a:t>
              </a:r>
            </a:p>
          </p:txBody>
        </p:sp>
        <p:sp>
          <p:nvSpPr>
            <p:cNvPr id="54292" name="Text Box 39"/>
            <p:cNvSpPr txBox="1">
              <a:spLocks noChangeArrowheads="1"/>
            </p:cNvSpPr>
            <p:nvPr/>
          </p:nvSpPr>
          <p:spPr bwMode="auto">
            <a:xfrm flipH="1">
              <a:off x="2525" y="240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Round Robin (RR)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96604"/>
            <a:ext cx="8058150" cy="508039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Designed for time sharing system</a:t>
            </a:r>
          </a:p>
          <a:p>
            <a:r>
              <a:rPr lang="en-US" sz="2400" dirty="0" smtClean="0"/>
              <a:t>Each process gets a small unit of CPU time (</a:t>
            </a:r>
            <a:r>
              <a:rPr lang="en-US" sz="2400" b="1" dirty="0" smtClean="0"/>
              <a:t>time quantum </a:t>
            </a:r>
            <a:r>
              <a:rPr lang="en-US" sz="2400" dirty="0" smtClean="0"/>
              <a:t>q), usually 10-100 milliseconds.  </a:t>
            </a:r>
          </a:p>
          <a:p>
            <a:r>
              <a:rPr lang="en-US" sz="2400" dirty="0" smtClean="0"/>
              <a:t>After this time has elapsed, the process is preempted and added to the end of the ready queue.</a:t>
            </a:r>
          </a:p>
          <a:p>
            <a:r>
              <a:rPr lang="en-US" sz="2400" dirty="0" smtClean="0"/>
              <a:t>Implementation</a:t>
            </a:r>
          </a:p>
          <a:p>
            <a:pPr lvl="1"/>
            <a:r>
              <a:rPr lang="en-US" sz="2000" dirty="0" smtClean="0"/>
              <a:t>Ready queue as FIFO queue </a:t>
            </a:r>
          </a:p>
          <a:p>
            <a:pPr lvl="1"/>
            <a:r>
              <a:rPr lang="en-US" sz="2000" dirty="0" smtClean="0"/>
              <a:t>CPU scheduler picks the first process from the ready queue </a:t>
            </a:r>
          </a:p>
          <a:p>
            <a:pPr lvl="1"/>
            <a:r>
              <a:rPr lang="en-US" sz="2000" dirty="0" smtClean="0"/>
              <a:t>Sets the timer for 1 time quantum</a:t>
            </a:r>
          </a:p>
          <a:p>
            <a:pPr lvl="1"/>
            <a:r>
              <a:rPr lang="en-US" sz="2000" dirty="0" smtClean="0"/>
              <a:t>Invokes  despatcher </a:t>
            </a:r>
          </a:p>
          <a:p>
            <a:r>
              <a:rPr lang="en-US" sz="2400" dirty="0" smtClean="0"/>
              <a:t>If CPU burst time &lt; quantum </a:t>
            </a:r>
          </a:p>
          <a:p>
            <a:pPr lvl="1"/>
            <a:r>
              <a:rPr lang="en-US" sz="2000" dirty="0" smtClean="0"/>
              <a:t>Process releases CPU</a:t>
            </a:r>
          </a:p>
          <a:p>
            <a:r>
              <a:rPr lang="en-US" sz="2400" dirty="0" smtClean="0"/>
              <a:t>Else Interrupt </a:t>
            </a:r>
          </a:p>
          <a:p>
            <a:pPr lvl="1"/>
            <a:r>
              <a:rPr lang="en-US" sz="2000" dirty="0" smtClean="0"/>
              <a:t>Context switch</a:t>
            </a:r>
          </a:p>
          <a:p>
            <a:pPr lvl="1"/>
            <a:r>
              <a:rPr lang="en-US" sz="2000" dirty="0" smtClean="0"/>
              <a:t>Add the process at the tail of the ready queue</a:t>
            </a:r>
          </a:p>
          <a:p>
            <a:pPr lvl="1"/>
            <a:r>
              <a:rPr lang="en-US" sz="2000" dirty="0" smtClean="0"/>
              <a:t>Select the front process of the ready queue and allocate CPU</a:t>
            </a:r>
          </a:p>
        </p:txBody>
      </p:sp>
    </p:spTree>
    <p:extLst>
      <p:ext uri="{BB962C8B-B14F-4D97-AF65-F5344CB8AC3E}">
        <p14:creationId xmlns:p14="http://schemas.microsoft.com/office/powerpoint/2010/main" val="3206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1" y="375046"/>
            <a:ext cx="8435976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Example of RR with Time Quantum = 4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510904"/>
            <a:ext cx="8305800" cy="511849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dirty="0" smtClean="0"/>
              <a:t>		</a:t>
            </a:r>
            <a:r>
              <a:rPr lang="en-US" u="sng" dirty="0" smtClean="0"/>
              <a:t>Process</a:t>
            </a:r>
            <a:r>
              <a:rPr lang="en-US" dirty="0" smtClean="0"/>
              <a:t>	</a:t>
            </a:r>
            <a:r>
              <a:rPr lang="en-US" u="sng" dirty="0" smtClean="0"/>
              <a:t>Burst Time</a:t>
            </a:r>
          </a:p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i="1" dirty="0" smtClean="0"/>
              <a:t>		P</a:t>
            </a:r>
            <a:r>
              <a:rPr lang="en-US" i="1" baseline="-25000" dirty="0" smtClean="0"/>
              <a:t>1	</a:t>
            </a:r>
            <a:r>
              <a:rPr lang="en-US" dirty="0" smtClean="0"/>
              <a:t>24</a:t>
            </a:r>
          </a:p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	 </a:t>
            </a:r>
            <a:r>
              <a:rPr lang="en-US" dirty="0" smtClean="0"/>
              <a:t>3</a:t>
            </a:r>
          </a:p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3	</a:t>
            </a:r>
            <a:r>
              <a:rPr lang="en-US" dirty="0" smtClean="0"/>
              <a:t>3</a:t>
            </a:r>
          </a:p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dirty="0" smtClean="0"/>
              <a:t>		</a:t>
            </a:r>
          </a:p>
          <a:p>
            <a:pPr>
              <a:lnSpc>
                <a:spcPct val="90000"/>
              </a:lnSpc>
              <a:tabLst>
                <a:tab pos="2221389" algn="ctr"/>
                <a:tab pos="3996055" algn="ctr"/>
              </a:tabLst>
            </a:pPr>
            <a:r>
              <a:rPr lang="en-US" dirty="0" smtClean="0"/>
              <a:t>The Gantt chart is: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90000"/>
              </a:lnSpc>
              <a:tabLst>
                <a:tab pos="2221389" algn="ctr"/>
                <a:tab pos="3996055" algn="ctr"/>
              </a:tabLst>
            </a:pPr>
            <a:r>
              <a:rPr lang="en-US" dirty="0" err="1" smtClean="0"/>
              <a:t>Avg</a:t>
            </a:r>
            <a:r>
              <a:rPr lang="en-US" dirty="0" smtClean="0"/>
              <a:t> waiting time = ((10-4)+4+7)/3=5.66</a:t>
            </a:r>
          </a:p>
          <a:p>
            <a:pPr>
              <a:lnSpc>
                <a:spcPct val="90000"/>
              </a:lnSpc>
              <a:tabLst>
                <a:tab pos="2221389" algn="ctr"/>
                <a:tab pos="3996055" algn="ctr"/>
              </a:tabLst>
            </a:pPr>
            <a:endParaRPr lang="en-US" dirty="0" smtClean="0"/>
          </a:p>
        </p:txBody>
      </p:sp>
      <p:grpSp>
        <p:nvGrpSpPr>
          <p:cNvPr id="58372" name="Group 27"/>
          <p:cNvGrpSpPr>
            <a:grpSpLocks/>
          </p:cNvGrpSpPr>
          <p:nvPr/>
        </p:nvGrpSpPr>
        <p:grpSpPr bwMode="auto">
          <a:xfrm>
            <a:off x="1271296" y="4272981"/>
            <a:ext cx="4812256" cy="989430"/>
            <a:chOff x="1055" y="2640"/>
            <a:chExt cx="3031" cy="623"/>
          </a:xfrm>
        </p:grpSpPr>
        <p:grpSp>
          <p:nvGrpSpPr>
            <p:cNvPr id="58373" name="Group 14"/>
            <p:cNvGrpSpPr>
              <a:grpSpLocks/>
            </p:cNvGrpSpPr>
            <p:nvPr/>
          </p:nvGrpSpPr>
          <p:grpSpPr bwMode="auto">
            <a:xfrm>
              <a:off x="1152" y="2640"/>
              <a:ext cx="2842" cy="384"/>
              <a:chOff x="1152" y="2736"/>
              <a:chExt cx="2304" cy="288"/>
            </a:xfrm>
          </p:grpSpPr>
          <p:sp>
            <p:nvSpPr>
              <p:cNvPr id="58383" name="Rectangle 4"/>
              <p:cNvSpPr>
                <a:spLocks noChangeArrowheads="1"/>
              </p:cNvSpPr>
              <p:nvPr/>
            </p:nvSpPr>
            <p:spPr bwMode="auto">
              <a:xfrm>
                <a:off x="1152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  <a:endParaRPr lang="en-US">
                  <a:latin typeface="Helvetica" charset="0"/>
                </a:endParaRPr>
              </a:p>
            </p:txBody>
          </p:sp>
          <p:sp>
            <p:nvSpPr>
              <p:cNvPr id="58384" name="Rectangle 5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dirty="0">
                    <a:latin typeface="Helvetica" charset="0"/>
                  </a:rPr>
                  <a:t>P</a:t>
                </a:r>
                <a:r>
                  <a:rPr lang="en-US" baseline="-25000" dirty="0">
                    <a:latin typeface="Helvetica" charset="0"/>
                  </a:rPr>
                  <a:t>2</a:t>
                </a:r>
              </a:p>
            </p:txBody>
          </p:sp>
          <p:sp>
            <p:nvSpPr>
              <p:cNvPr id="58385" name="Rectangle 6"/>
              <p:cNvSpPr>
                <a:spLocks noChangeArrowheads="1"/>
              </p:cNvSpPr>
              <p:nvPr/>
            </p:nvSpPr>
            <p:spPr bwMode="auto">
              <a:xfrm>
                <a:off x="1728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3</a:t>
                </a:r>
              </a:p>
            </p:txBody>
          </p:sp>
          <p:sp>
            <p:nvSpPr>
              <p:cNvPr id="58386" name="Rectangle 7"/>
              <p:cNvSpPr>
                <a:spLocks noChangeArrowheads="1"/>
              </p:cNvSpPr>
              <p:nvPr/>
            </p:nvSpPr>
            <p:spPr bwMode="auto">
              <a:xfrm>
                <a:off x="2016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  <p:sp>
            <p:nvSpPr>
              <p:cNvPr id="58387" name="Rectangle 8"/>
              <p:cNvSpPr>
                <a:spLocks noChangeArrowheads="1"/>
              </p:cNvSpPr>
              <p:nvPr/>
            </p:nvSpPr>
            <p:spPr bwMode="auto">
              <a:xfrm>
                <a:off x="2304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  <p:sp>
            <p:nvSpPr>
              <p:cNvPr id="58388" name="Rectangle 9"/>
              <p:cNvSpPr>
                <a:spLocks noChangeArrowheads="1"/>
              </p:cNvSpPr>
              <p:nvPr/>
            </p:nvSpPr>
            <p:spPr bwMode="auto">
              <a:xfrm>
                <a:off x="2592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  <p:sp>
            <p:nvSpPr>
              <p:cNvPr id="58389" name="Rectangle 10"/>
              <p:cNvSpPr>
                <a:spLocks noChangeArrowheads="1"/>
              </p:cNvSpPr>
              <p:nvPr/>
            </p:nvSpPr>
            <p:spPr bwMode="auto">
              <a:xfrm>
                <a:off x="2880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  <p:sp>
            <p:nvSpPr>
              <p:cNvPr id="58390" name="Rectangle 11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</p:grpSp>
        <p:sp>
          <p:nvSpPr>
            <p:cNvPr id="58374" name="Text Box 15"/>
            <p:cNvSpPr txBox="1">
              <a:spLocks noChangeArrowheads="1"/>
            </p:cNvSpPr>
            <p:nvPr/>
          </p:nvSpPr>
          <p:spPr bwMode="auto">
            <a:xfrm>
              <a:off x="1055" y="3023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  <p:sp>
          <p:nvSpPr>
            <p:cNvPr id="58375" name="Text Box 16"/>
            <p:cNvSpPr txBox="1">
              <a:spLocks noChangeArrowheads="1"/>
            </p:cNvSpPr>
            <p:nvPr/>
          </p:nvSpPr>
          <p:spPr bwMode="auto">
            <a:xfrm>
              <a:off x="1386" y="303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4</a:t>
              </a:r>
            </a:p>
          </p:txBody>
        </p:sp>
        <p:sp>
          <p:nvSpPr>
            <p:cNvPr id="58376" name="Text Box 17"/>
            <p:cNvSpPr txBox="1">
              <a:spLocks noChangeArrowheads="1"/>
            </p:cNvSpPr>
            <p:nvPr/>
          </p:nvSpPr>
          <p:spPr bwMode="auto">
            <a:xfrm>
              <a:off x="1770" y="303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7</a:t>
              </a:r>
            </a:p>
          </p:txBody>
        </p:sp>
        <p:sp>
          <p:nvSpPr>
            <p:cNvPr id="58377" name="Text Box 18"/>
            <p:cNvSpPr txBox="1">
              <a:spLocks noChangeArrowheads="1"/>
            </p:cNvSpPr>
            <p:nvPr/>
          </p:nvSpPr>
          <p:spPr bwMode="auto">
            <a:xfrm>
              <a:off x="2068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10</a:t>
              </a:r>
            </a:p>
          </p:txBody>
        </p:sp>
        <p:sp>
          <p:nvSpPr>
            <p:cNvPr id="58378" name="Text Box 19"/>
            <p:cNvSpPr txBox="1">
              <a:spLocks noChangeArrowheads="1"/>
            </p:cNvSpPr>
            <p:nvPr/>
          </p:nvSpPr>
          <p:spPr bwMode="auto">
            <a:xfrm>
              <a:off x="2456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14</a:t>
              </a:r>
            </a:p>
          </p:txBody>
        </p:sp>
        <p:sp>
          <p:nvSpPr>
            <p:cNvPr id="58379" name="Text Box 20"/>
            <p:cNvSpPr txBox="1">
              <a:spLocks noChangeArrowheads="1"/>
            </p:cNvSpPr>
            <p:nvPr/>
          </p:nvSpPr>
          <p:spPr bwMode="auto">
            <a:xfrm>
              <a:off x="2792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18</a:t>
              </a:r>
            </a:p>
          </p:txBody>
        </p:sp>
        <p:sp>
          <p:nvSpPr>
            <p:cNvPr id="58380" name="Text Box 21"/>
            <p:cNvSpPr txBox="1">
              <a:spLocks noChangeArrowheads="1"/>
            </p:cNvSpPr>
            <p:nvPr/>
          </p:nvSpPr>
          <p:spPr bwMode="auto">
            <a:xfrm>
              <a:off x="3088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22</a:t>
              </a:r>
            </a:p>
          </p:txBody>
        </p:sp>
        <p:sp>
          <p:nvSpPr>
            <p:cNvPr id="58381" name="Text Box 22"/>
            <p:cNvSpPr txBox="1">
              <a:spLocks noChangeArrowheads="1"/>
            </p:cNvSpPr>
            <p:nvPr/>
          </p:nvSpPr>
          <p:spPr bwMode="auto">
            <a:xfrm>
              <a:off x="3472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26</a:t>
              </a:r>
            </a:p>
          </p:txBody>
        </p:sp>
        <p:sp>
          <p:nvSpPr>
            <p:cNvPr id="58382" name="Text Box 24"/>
            <p:cNvSpPr txBox="1">
              <a:spLocks noChangeArrowheads="1"/>
            </p:cNvSpPr>
            <p:nvPr/>
          </p:nvSpPr>
          <p:spPr bwMode="auto">
            <a:xfrm>
              <a:off x="3808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3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95400"/>
            <a:ext cx="8328025" cy="54213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Each process has a time quantum </a:t>
            </a:r>
            <a:r>
              <a:rPr lang="en-US" sz="2400" i="1" dirty="0"/>
              <a:t>T</a:t>
            </a:r>
            <a:r>
              <a:rPr lang="en-US" sz="2400" dirty="0"/>
              <a:t> allotted to it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Dispatcher starts process P</a:t>
            </a:r>
            <a:r>
              <a:rPr lang="en-US" sz="2400" baseline="-25000" dirty="0"/>
              <a:t>0</a:t>
            </a:r>
            <a:r>
              <a:rPr lang="en-US" sz="2400" dirty="0"/>
              <a:t>, loads a external counter (timer) with counts to count down from </a:t>
            </a:r>
            <a:r>
              <a:rPr lang="en-US" sz="2400" i="1" dirty="0"/>
              <a:t>T</a:t>
            </a:r>
            <a:r>
              <a:rPr lang="en-US" sz="2400" dirty="0"/>
              <a:t> to 0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When the timer expires, the CPU is interrupted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dirty="0" smtClean="0"/>
              <a:t>context switch ISR gets invoked 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dirty="0" smtClean="0"/>
              <a:t>context switch </a:t>
            </a:r>
            <a:r>
              <a:rPr lang="en-US" sz="2400" dirty="0"/>
              <a:t>saves the context of P</a:t>
            </a:r>
            <a:r>
              <a:rPr lang="en-US" sz="2400" baseline="-25000" dirty="0"/>
              <a:t>0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PCB of P</a:t>
            </a:r>
            <a:r>
              <a:rPr lang="en-US" baseline="-25000" dirty="0"/>
              <a:t>0</a:t>
            </a:r>
            <a:r>
              <a:rPr lang="en-US" sz="2000" dirty="0"/>
              <a:t> tells where to save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dirty="0" smtClean="0"/>
              <a:t>scheduler </a:t>
            </a:r>
            <a:r>
              <a:rPr lang="en-US" sz="2400" dirty="0"/>
              <a:t>selects P</a:t>
            </a:r>
            <a:r>
              <a:rPr lang="en-US" sz="2400" baseline="-25000" dirty="0"/>
              <a:t>1</a:t>
            </a:r>
            <a:r>
              <a:rPr lang="en-US" sz="2400" dirty="0"/>
              <a:t> from ready queue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PCB of P</a:t>
            </a:r>
            <a:r>
              <a:rPr lang="en-US" baseline="-25000" dirty="0"/>
              <a:t>1</a:t>
            </a:r>
            <a:r>
              <a:rPr lang="en-US" sz="2000" dirty="0"/>
              <a:t> tells where the old state, if any, is saved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dispatcher loads the context of P</a:t>
            </a:r>
            <a:r>
              <a:rPr lang="en-US" sz="2400" baseline="-25000" dirty="0"/>
              <a:t>1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dispatcher reloads the counter (timer) with </a:t>
            </a:r>
            <a:r>
              <a:rPr lang="en-US" sz="2400" i="1" dirty="0"/>
              <a:t>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ISR returns, restarting P</a:t>
            </a:r>
            <a:r>
              <a:rPr lang="en-US" sz="2400" baseline="-25000" dirty="0"/>
              <a:t>1</a:t>
            </a:r>
            <a:r>
              <a:rPr lang="en-US" sz="2400" dirty="0"/>
              <a:t> (since P</a:t>
            </a:r>
            <a:r>
              <a:rPr lang="en-US" sz="2400" baseline="-25000" dirty="0"/>
              <a:t>1</a:t>
            </a:r>
            <a:r>
              <a:rPr lang="en-US" sz="2400" dirty="0"/>
              <a:t>’s PC is now loaded as part of the new context loaded)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</a:t>
            </a:r>
            <a:r>
              <a:rPr lang="en-US" sz="2400" baseline="-25000" dirty="0"/>
              <a:t>1</a:t>
            </a:r>
            <a:r>
              <a:rPr lang="en-US" sz="2400" dirty="0"/>
              <a:t> starts running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Round Robin (RR)</a:t>
            </a:r>
          </a:p>
        </p:txBody>
      </p:sp>
    </p:spTree>
    <p:extLst>
      <p:ext uri="{BB962C8B-B14F-4D97-AF65-F5344CB8AC3E}">
        <p14:creationId xmlns:p14="http://schemas.microsoft.com/office/powerpoint/2010/main" val="29382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914400"/>
            <a:ext cx="75501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3957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Multitasking/Time sharing</a:t>
            </a:r>
            <a:endParaRPr lang="en-US" sz="2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39776" y="277416"/>
            <a:ext cx="794702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Process State diagram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0" y="4444808"/>
            <a:ext cx="5410200" cy="2184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As a process executes, it changes </a:t>
            </a:r>
            <a:r>
              <a:rPr lang="en-US" sz="1800" i="1" dirty="0" smtClean="0"/>
              <a:t>state</a:t>
            </a:r>
            <a:endParaRPr lang="en-US" sz="1800" dirty="0" smtClean="0"/>
          </a:p>
          <a:p>
            <a:pPr lvl="1"/>
            <a:r>
              <a:rPr lang="en-US" sz="1800" b="1" dirty="0" smtClean="0"/>
              <a:t>new</a:t>
            </a:r>
            <a:r>
              <a:rPr lang="en-US" sz="1800" dirty="0" smtClean="0"/>
              <a:t>:  The process is being created</a:t>
            </a:r>
          </a:p>
          <a:p>
            <a:pPr lvl="1"/>
            <a:r>
              <a:rPr lang="en-US" sz="1800" b="1" dirty="0" smtClean="0"/>
              <a:t>running</a:t>
            </a:r>
            <a:r>
              <a:rPr lang="en-US" sz="1800" dirty="0" smtClean="0"/>
              <a:t>:  Instructions are being executed</a:t>
            </a:r>
          </a:p>
          <a:p>
            <a:pPr lvl="1"/>
            <a:r>
              <a:rPr lang="en-US" sz="1800" b="1" dirty="0" smtClean="0"/>
              <a:t>waiting</a:t>
            </a:r>
            <a:r>
              <a:rPr lang="en-US" sz="1800" dirty="0" smtClean="0"/>
              <a:t>:  The process is waiting for some event to occur</a:t>
            </a:r>
          </a:p>
          <a:p>
            <a:pPr lvl="1"/>
            <a:r>
              <a:rPr lang="en-US" sz="1800" b="1" dirty="0" smtClean="0"/>
              <a:t>ready</a:t>
            </a:r>
            <a:r>
              <a:rPr lang="en-US" sz="1800" dirty="0" smtClean="0"/>
              <a:t>:  The process is waiting to be assigned to a processor</a:t>
            </a:r>
          </a:p>
          <a:p>
            <a:pPr lvl="1"/>
            <a:r>
              <a:rPr lang="en-US" sz="1800" b="1" dirty="0" smtClean="0"/>
              <a:t>terminated</a:t>
            </a:r>
            <a:r>
              <a:rPr lang="en-US" sz="1800" dirty="0" smtClean="0"/>
              <a:t>:  The process has finished execution</a:t>
            </a:r>
          </a:p>
        </p:txBody>
      </p:sp>
      <p:sp>
        <p:nvSpPr>
          <p:cNvPr id="8" name="Can 7"/>
          <p:cNvSpPr/>
          <p:nvPr/>
        </p:nvSpPr>
        <p:spPr>
          <a:xfrm>
            <a:off x="228600" y="76200"/>
            <a:ext cx="1828800" cy="857250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4117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 pool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65158"/>
            <a:ext cx="705432" cy="47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5092" y="1684702"/>
            <a:ext cx="800100" cy="123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70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Round Robin (RR)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96604"/>
            <a:ext cx="8058150" cy="508039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there are </a:t>
            </a:r>
            <a:r>
              <a:rPr lang="en-US" sz="2400" i="1" dirty="0" smtClean="0"/>
              <a:t>n</a:t>
            </a:r>
            <a:r>
              <a:rPr lang="en-US" sz="2400" dirty="0" smtClean="0"/>
              <a:t> processes in the ready queue and the time quantum is </a:t>
            </a:r>
            <a:r>
              <a:rPr lang="en-US" sz="2400" i="1" dirty="0" smtClean="0"/>
              <a:t>q</a:t>
            </a:r>
            <a:endParaRPr lang="en-US" sz="2400" dirty="0"/>
          </a:p>
          <a:p>
            <a:pPr lvl="1"/>
            <a:r>
              <a:rPr lang="en-US" sz="2000" dirty="0" smtClean="0"/>
              <a:t>then each process gets 1/</a:t>
            </a:r>
            <a:r>
              <a:rPr lang="en-US" sz="2000" i="1" dirty="0" smtClean="0"/>
              <a:t>n</a:t>
            </a:r>
            <a:r>
              <a:rPr lang="en-US" sz="2000" dirty="0" smtClean="0"/>
              <a:t> of the CPU time in chunks of at most </a:t>
            </a:r>
            <a:r>
              <a:rPr lang="en-US" sz="2000" i="1" dirty="0" smtClean="0"/>
              <a:t>q</a:t>
            </a:r>
            <a:r>
              <a:rPr lang="en-US" sz="2000" dirty="0" smtClean="0"/>
              <a:t> time units at once.  </a:t>
            </a:r>
          </a:p>
          <a:p>
            <a:pPr lvl="1"/>
            <a:r>
              <a:rPr lang="en-US" sz="2000" dirty="0" smtClean="0"/>
              <a:t>No process waits more than (</a:t>
            </a:r>
            <a:r>
              <a:rPr lang="en-US" sz="2000" i="1" dirty="0" smtClean="0"/>
              <a:t>n</a:t>
            </a:r>
            <a:r>
              <a:rPr lang="en-US" sz="2000" dirty="0" smtClean="0"/>
              <a:t>-1)</a:t>
            </a:r>
            <a:r>
              <a:rPr lang="en-US" sz="2000" i="1" dirty="0" smtClean="0"/>
              <a:t>q </a:t>
            </a:r>
            <a:r>
              <a:rPr lang="en-US" sz="2000" dirty="0" smtClean="0"/>
              <a:t>time units.</a:t>
            </a:r>
          </a:p>
          <a:p>
            <a:r>
              <a:rPr lang="en-US" sz="2400" dirty="0" smtClean="0"/>
              <a:t>Timer interrupts every quantum to schedule next process</a:t>
            </a:r>
          </a:p>
          <a:p>
            <a:r>
              <a:rPr lang="en-US" sz="2400" dirty="0" smtClean="0"/>
              <a:t>Performance depends on time quantum q</a:t>
            </a:r>
          </a:p>
          <a:p>
            <a:pPr lvl="1"/>
            <a:r>
              <a:rPr lang="en-US" sz="2400" i="1" dirty="0" smtClean="0"/>
              <a:t>q</a:t>
            </a:r>
            <a:r>
              <a:rPr lang="en-US" sz="2400" dirty="0" smtClean="0"/>
              <a:t> large </a:t>
            </a:r>
            <a:r>
              <a:rPr lang="en-US" sz="2400" dirty="0" smtClean="0">
                <a:sym typeface="Symbol" charset="2"/>
              </a:rPr>
              <a:t> FIFO</a:t>
            </a:r>
          </a:p>
          <a:p>
            <a:pPr lvl="1"/>
            <a:r>
              <a:rPr lang="en-US" sz="2400" i="1" dirty="0" smtClean="0">
                <a:sym typeface="Symbol" charset="2"/>
              </a:rPr>
              <a:t>q </a:t>
            </a:r>
            <a:r>
              <a:rPr lang="en-US" sz="2400" dirty="0" smtClean="0">
                <a:sym typeface="Symbol" charset="2"/>
              </a:rPr>
              <a:t>small  Processor sharing (n processes has own CPU running at 1/n speed)</a:t>
            </a:r>
          </a:p>
        </p:txBody>
      </p:sp>
    </p:spTree>
    <p:extLst>
      <p:ext uri="{BB962C8B-B14F-4D97-AF65-F5344CB8AC3E}">
        <p14:creationId xmlns:p14="http://schemas.microsoft.com/office/powerpoint/2010/main" val="21166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526" y="385763"/>
            <a:ext cx="7829550" cy="52506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100" dirty="0" smtClean="0"/>
              <a:t>Effect of Time </a:t>
            </a:r>
            <a:r>
              <a:rPr lang="en-US" sz="3100" dirty="0"/>
              <a:t>Quantum and Context Switch Time</a:t>
            </a:r>
          </a:p>
        </p:txBody>
      </p:sp>
      <p:pic>
        <p:nvPicPr>
          <p:cNvPr id="6041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857375"/>
            <a:ext cx="7065433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09600" y="5373469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>
                <a:sym typeface="Symbol" charset="2"/>
              </a:rPr>
              <a:t>q </a:t>
            </a:r>
            <a:r>
              <a:rPr lang="en-US" dirty="0">
                <a:sym typeface="Symbol" charset="2"/>
              </a:rPr>
              <a:t>must be large with respect to context switch, otherwise overhead is too </a:t>
            </a:r>
            <a:r>
              <a:rPr lang="en-US" dirty="0" smtClean="0">
                <a:sym typeface="Symbol" charset="2"/>
              </a:rPr>
              <a:t>high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q usually 10ms to 100ms, context switch &lt; 10 </a:t>
            </a:r>
            <a:r>
              <a:rPr lang="en-US" dirty="0" err="1" smtClean="0"/>
              <a:t>microsec</a:t>
            </a:r>
            <a:endParaRPr lang="en-US" dirty="0"/>
          </a:p>
          <a:p>
            <a:endParaRPr lang="en-US" dirty="0">
              <a:sym typeface="Symbol" charset="2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7162800" y="4600575"/>
            <a:ext cx="152400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10400" y="494407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Too much overhead!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Slowing the execution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9906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Performance of RR scheduling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391400" y="26670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 overhead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However, poor response time 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7391400" y="2373868"/>
            <a:ext cx="317500" cy="29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13292" y="477441"/>
            <a:ext cx="8535458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600" dirty="0" smtClean="0"/>
              <a:t>Effect on Turnaround Time</a:t>
            </a:r>
            <a:endParaRPr lang="en-US" sz="2600" dirty="0"/>
          </a:p>
        </p:txBody>
      </p:sp>
      <p:pic>
        <p:nvPicPr>
          <p:cNvPr id="6246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7379" y="1897856"/>
            <a:ext cx="4485821" cy="369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5715000" y="4486874"/>
            <a:ext cx="2313517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r>
              <a:rPr lang="en-US" dirty="0"/>
              <a:t>80% of CPU bursts should be shorter than q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8517" y="565746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Response time 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487296" y="5657468"/>
            <a:ext cx="45720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tabLst>
                <a:tab pos="2221389" algn="ctr"/>
                <a:tab pos="3996055" algn="ctr"/>
              </a:tabLst>
            </a:pPr>
            <a:r>
              <a:rPr lang="en-US" dirty="0"/>
              <a:t>Typically, higher average turnaround than SJF, but better </a:t>
            </a:r>
            <a:r>
              <a:rPr lang="en-US" i="1" dirty="0" smtClean="0"/>
              <a:t>response time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TT depends on the time quantum and CPU burst time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Better if most processes complete there next CPU burst in a single q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5600" y="1837730"/>
            <a:ext cx="220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Large q=&gt; processes in ready queue suffer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Small q=&gt; Completion will take more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Turnaround Time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971071"/>
              </p:ext>
            </p:extLst>
          </p:nvPr>
        </p:nvGraphicFramePr>
        <p:xfrm>
          <a:off x="228600" y="2286000"/>
          <a:ext cx="8458200" cy="64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</a:tblGrid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P1`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2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954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336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908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528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91000" y="19444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00" y="194446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9200" y="19444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 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86400" y="194446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 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67400" y="19444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24600" y="19444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05600" y="1905000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162800" y="194446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" y="3581400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Avg</a:t>
            </a:r>
            <a:r>
              <a:rPr lang="en-US" sz="2800" dirty="0" smtClean="0"/>
              <a:t> Turnaround time= (15+9+3+17)/4=11</a:t>
            </a:r>
            <a:endParaRPr lang="en-US" sz="28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26434"/>
              </p:ext>
            </p:extLst>
          </p:nvPr>
        </p:nvGraphicFramePr>
        <p:xfrm>
          <a:off x="609600" y="5410200"/>
          <a:ext cx="6096000" cy="44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438694"/>
                <a:gridCol w="1999706"/>
                <a:gridCol w="1219200"/>
              </a:tblGrid>
              <a:tr h="4470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7200" y="50686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600200" y="50686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19400" y="50686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00400" y="50686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257800" y="506866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 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77000" y="506866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  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19650" y="1447800"/>
            <a:ext cx="173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</a:t>
            </a:r>
            <a:r>
              <a:rPr lang="en-US" sz="3200" dirty="0" smtClean="0"/>
              <a:t>=1</a:t>
            </a:r>
            <a:endParaRPr lang="en-US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4876800" y="5943600"/>
            <a:ext cx="173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q=6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457200" y="62359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(6+9+10+17)/4=10.5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76" y="3313343"/>
            <a:ext cx="1655173" cy="148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1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Foreground process</a:t>
            </a:r>
          </a:p>
          <a:p>
            <a:pPr lvl="1"/>
            <a:r>
              <a:rPr lang="en-US" dirty="0" smtClean="0"/>
              <a:t>Interactive </a:t>
            </a:r>
          </a:p>
          <a:p>
            <a:pPr lvl="1"/>
            <a:r>
              <a:rPr lang="en-US" dirty="0" smtClean="0"/>
              <a:t>Frequent I/O request</a:t>
            </a:r>
          </a:p>
          <a:p>
            <a:pPr lvl="1"/>
            <a:r>
              <a:rPr lang="en-US" dirty="0" smtClean="0"/>
              <a:t>Requires low response time</a:t>
            </a:r>
          </a:p>
          <a:p>
            <a:r>
              <a:rPr lang="en-US" sz="2800" dirty="0" smtClean="0"/>
              <a:t>Background Process</a:t>
            </a:r>
          </a:p>
          <a:p>
            <a:pPr lvl="1"/>
            <a:r>
              <a:rPr lang="en-US" dirty="0" smtClean="0"/>
              <a:t>Less interactive</a:t>
            </a:r>
          </a:p>
          <a:p>
            <a:pPr lvl="1"/>
            <a:r>
              <a:rPr lang="en-US" dirty="0" smtClean="0"/>
              <a:t>Like batch process </a:t>
            </a:r>
          </a:p>
          <a:p>
            <a:pPr lvl="1"/>
            <a:r>
              <a:rPr lang="en-US" dirty="0" smtClean="0"/>
              <a:t>Allows high response time</a:t>
            </a:r>
          </a:p>
          <a:p>
            <a:r>
              <a:rPr lang="en-US" sz="2800" dirty="0" smtClean="0"/>
              <a:t>Can use different scheduling algorithms for two types of processes ?</a:t>
            </a:r>
          </a:p>
          <a:p>
            <a:pPr marL="0" indent="0">
              <a:buNone/>
            </a:pPr>
            <a:endParaRPr lang="en-US" sz="28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973667" y="305991"/>
            <a:ext cx="7713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Multilevel Queue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2208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Ready queue is partitioned into separate queues, </a:t>
            </a:r>
            <a:r>
              <a:rPr lang="en-US" dirty="0" err="1" smtClean="0"/>
              <a:t>eg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foreground (interactive)</a:t>
            </a:r>
          </a:p>
          <a:p>
            <a:pPr lvl="1"/>
            <a:r>
              <a:rPr lang="en-US" dirty="0" smtClean="0"/>
              <a:t>background (batch)</a:t>
            </a:r>
          </a:p>
          <a:p>
            <a:r>
              <a:rPr lang="en-US" dirty="0" smtClean="0"/>
              <a:t>Process permanently assigned in a given queue</a:t>
            </a:r>
          </a:p>
          <a:p>
            <a:pPr lvl="1"/>
            <a:r>
              <a:rPr lang="en-US" dirty="0" smtClean="0"/>
              <a:t>Based on process type, priority, memory req.</a:t>
            </a:r>
          </a:p>
          <a:p>
            <a:pPr lvl="1"/>
            <a:endParaRPr lang="en-US" sz="800" dirty="0"/>
          </a:p>
          <a:p>
            <a:r>
              <a:rPr lang="en-US" dirty="0" smtClean="0"/>
              <a:t>Each queue has its own scheduling algorithm:</a:t>
            </a:r>
          </a:p>
          <a:p>
            <a:pPr lvl="1"/>
            <a:r>
              <a:rPr lang="en-US" dirty="0" smtClean="0"/>
              <a:t>foreground – RR</a:t>
            </a:r>
          </a:p>
          <a:p>
            <a:pPr lvl="1"/>
            <a:r>
              <a:rPr lang="en-US" dirty="0" smtClean="0"/>
              <a:t>background – FCFS</a:t>
            </a:r>
          </a:p>
          <a:p>
            <a:pPr lvl="1"/>
            <a:endParaRPr lang="en-US" sz="800" dirty="0"/>
          </a:p>
          <a:p>
            <a:r>
              <a:rPr lang="en-US" dirty="0" smtClean="0"/>
              <a:t>Scheduling must be done between the queues:</a:t>
            </a:r>
          </a:p>
          <a:p>
            <a:pPr lvl="1"/>
            <a:r>
              <a:rPr lang="en-US" dirty="0" smtClean="0"/>
              <a:t>Fixed priority scheduling; (i.e., serve all from foreground then from background).  </a:t>
            </a:r>
          </a:p>
          <a:p>
            <a:pPr lvl="1"/>
            <a:r>
              <a:rPr lang="en-US" dirty="0" smtClean="0"/>
              <a:t>Possibility of starvation.</a:t>
            </a:r>
          </a:p>
        </p:txBody>
      </p:sp>
    </p:spTree>
    <p:extLst>
      <p:ext uri="{BB962C8B-B14F-4D97-AF65-F5344CB8AC3E}">
        <p14:creationId xmlns:p14="http://schemas.microsoft.com/office/powerpoint/2010/main" val="242402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1142" y="277416"/>
            <a:ext cx="75956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Multilevel Queue Scheduling</a:t>
            </a:r>
          </a:p>
        </p:txBody>
      </p:sp>
      <p:pic>
        <p:nvPicPr>
          <p:cNvPr id="66563" name="Picture 4" descr="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75148"/>
            <a:ext cx="4886325" cy="3233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228600" y="49530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/>
              <a:t>Another possibility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Time </a:t>
            </a:r>
            <a:r>
              <a:rPr lang="en-US" dirty="0"/>
              <a:t>slice – each queue gets a certain amount of CPU time which it can schedule amongst its processes; i.e., 80% to foreground in RR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20% to background in FCFS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38800" y="13716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 process in batch queue could run unless upper queues are empty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If new process enters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Preempt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77416"/>
            <a:ext cx="8026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Multilevel Feedback Queue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199" cy="54101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So a process is permanently assigned a queue when they enter in the system</a:t>
            </a:r>
          </a:p>
          <a:p>
            <a:pPr lvl="1"/>
            <a:r>
              <a:rPr lang="en-US" dirty="0" smtClean="0"/>
              <a:t>They do not move</a:t>
            </a:r>
          </a:p>
          <a:p>
            <a:r>
              <a:rPr lang="en-US" sz="4100" b="1" dirty="0" smtClean="0"/>
              <a:t>Flexibility!</a:t>
            </a:r>
          </a:p>
          <a:p>
            <a:pPr lvl="1"/>
            <a:r>
              <a:rPr lang="en-US" sz="3200" dirty="0"/>
              <a:t>Multilevel-feedback-queue </a:t>
            </a:r>
            <a:r>
              <a:rPr lang="en-US" sz="3200" dirty="0" smtClean="0"/>
              <a:t>scheduling </a:t>
            </a:r>
            <a:endParaRPr lang="en-US" sz="3700" b="1" dirty="0" smtClean="0"/>
          </a:p>
          <a:p>
            <a:r>
              <a:rPr lang="en-US" dirty="0" smtClean="0"/>
              <a:t>A process can move between the various queues; </a:t>
            </a:r>
          </a:p>
          <a:p>
            <a:r>
              <a:rPr lang="en-US" dirty="0" smtClean="0"/>
              <a:t>Separate processes based of the CPU bursts </a:t>
            </a:r>
          </a:p>
          <a:p>
            <a:pPr lvl="1"/>
            <a:r>
              <a:rPr lang="en-US" dirty="0" smtClean="0"/>
              <a:t>Process using too much CPU time can be moved to lower priority</a:t>
            </a:r>
          </a:p>
          <a:p>
            <a:pPr lvl="1"/>
            <a:r>
              <a:rPr lang="en-US" dirty="0" smtClean="0"/>
              <a:t>Interactive process =&gt; Higher priority </a:t>
            </a:r>
            <a:endParaRPr lang="en-US" dirty="0"/>
          </a:p>
          <a:p>
            <a:r>
              <a:rPr lang="en-US" dirty="0" smtClean="0"/>
              <a:t>Move process from low to high priority </a:t>
            </a:r>
          </a:p>
          <a:p>
            <a:pPr lvl="1"/>
            <a:r>
              <a:rPr lang="en-US" dirty="0" smtClean="0"/>
              <a:t>Implement aging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82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32417" y="222646"/>
            <a:ext cx="7772400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Example of Multilevel Feedback Queue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" y="1489471"/>
            <a:ext cx="7607300" cy="4530329"/>
          </a:xfrm>
        </p:spPr>
        <p:txBody>
          <a:bodyPr>
            <a:noAutofit/>
          </a:bodyPr>
          <a:lstStyle/>
          <a:p>
            <a:r>
              <a:rPr lang="en-US" sz="2000" dirty="0" smtClean="0"/>
              <a:t>Three queues: </a:t>
            </a:r>
          </a:p>
          <a:p>
            <a:pPr lvl="1"/>
            <a:r>
              <a:rPr lang="en-US" sz="2000" i="1" dirty="0" smtClean="0"/>
              <a:t>Q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– RR with time quantum 8 milliseconds</a:t>
            </a:r>
          </a:p>
          <a:p>
            <a:pPr lvl="1"/>
            <a:r>
              <a:rPr lang="en-US" sz="2000" i="1" dirty="0" smtClean="0"/>
              <a:t>Q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– RR time quantum 16 milliseconds</a:t>
            </a:r>
          </a:p>
          <a:p>
            <a:pPr lvl="1"/>
            <a:r>
              <a:rPr lang="en-US" sz="2000" i="1" dirty="0" smtClean="0"/>
              <a:t>Q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– FCFS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Scheduling</a:t>
            </a:r>
          </a:p>
          <a:p>
            <a:pPr lvl="1"/>
            <a:r>
              <a:rPr lang="en-US" sz="2000" dirty="0" smtClean="0"/>
              <a:t>A new job enters queue </a:t>
            </a:r>
            <a:r>
              <a:rPr lang="en-US" sz="2000" i="1" dirty="0" smtClean="0"/>
              <a:t>Q</a:t>
            </a:r>
            <a:r>
              <a:rPr lang="en-US" sz="2000" i="1" baseline="-25000" dirty="0" smtClean="0"/>
              <a:t>0</a:t>
            </a:r>
            <a:endParaRPr lang="en-US" sz="2000" dirty="0" smtClean="0"/>
          </a:p>
          <a:p>
            <a:pPr lvl="2"/>
            <a:r>
              <a:rPr lang="en-US" sz="2000" dirty="0" smtClean="0"/>
              <a:t>When it gains CPU, job receives 8 milliseconds</a:t>
            </a:r>
          </a:p>
          <a:p>
            <a:pPr lvl="2"/>
            <a:r>
              <a:rPr lang="en-US" sz="2000" dirty="0" smtClean="0"/>
              <a:t>If it does not finish in 8 milliseconds, job is moved to queue </a:t>
            </a:r>
            <a:r>
              <a:rPr lang="en-US" sz="2000" i="1" dirty="0" smtClean="0"/>
              <a:t>Q</a:t>
            </a:r>
            <a:r>
              <a:rPr lang="en-US" sz="2000" baseline="-25000" dirty="0" smtClean="0"/>
              <a:t>1</a:t>
            </a:r>
            <a:endParaRPr lang="en-US" sz="2000" dirty="0" smtClean="0"/>
          </a:p>
          <a:p>
            <a:pPr lvl="1"/>
            <a:r>
              <a:rPr lang="en-US" sz="2000" dirty="0" smtClean="0"/>
              <a:t>At </a:t>
            </a:r>
            <a:r>
              <a:rPr lang="en-US" sz="2000" i="1" dirty="0" smtClean="0"/>
              <a:t>Q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job is again receives 16 milliseconds</a:t>
            </a:r>
          </a:p>
          <a:p>
            <a:pPr lvl="2"/>
            <a:r>
              <a:rPr lang="en-US" sz="2000" dirty="0" smtClean="0"/>
              <a:t>If it still does not complete, it is preempted and moved to queue </a:t>
            </a:r>
            <a:r>
              <a:rPr lang="en-US" sz="2000" i="1" dirty="0" smtClean="0"/>
              <a:t>Q</a:t>
            </a:r>
            <a:r>
              <a:rPr lang="en-US" sz="2000" baseline="-25000" dirty="0" smtClean="0"/>
              <a:t>2</a:t>
            </a:r>
            <a:endParaRPr lang="en-US" sz="2000" dirty="0" smtClean="0"/>
          </a:p>
        </p:txBody>
      </p:sp>
      <p:pic>
        <p:nvPicPr>
          <p:cNvPr id="4" name="Picture 4" descr="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600200"/>
            <a:ext cx="3130804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172200" y="1295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6172200" y="20690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2907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929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2242" y="277416"/>
            <a:ext cx="76845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Multilevel Feedback Queues</a:t>
            </a:r>
          </a:p>
        </p:txBody>
      </p:sp>
      <p:pic>
        <p:nvPicPr>
          <p:cNvPr id="72707" name="Picture 4" descr="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460898"/>
            <a:ext cx="3109279" cy="1891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76800" y="16002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Highest Priority to processes 	CPU burst time &lt;8 </a:t>
            </a:r>
            <a:r>
              <a:rPr lang="en-US" dirty="0" err="1" smtClean="0"/>
              <a:t>ms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Then processes &gt;8 and &lt;24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represent a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Process is a dynamic entity</a:t>
            </a:r>
          </a:p>
          <a:p>
            <a:pPr lvl="1"/>
            <a:r>
              <a:rPr lang="en-US" dirty="0" smtClean="0"/>
              <a:t>Program in execution</a:t>
            </a:r>
          </a:p>
          <a:p>
            <a:r>
              <a:rPr lang="en-US" dirty="0" smtClean="0"/>
              <a:t>Program code</a:t>
            </a:r>
          </a:p>
          <a:p>
            <a:pPr lvl="1"/>
            <a:r>
              <a:rPr lang="en-US" dirty="0" smtClean="0"/>
              <a:t>Contains the text section</a:t>
            </a:r>
          </a:p>
          <a:p>
            <a:r>
              <a:rPr lang="en-US" dirty="0" smtClean="0"/>
              <a:t>Program counter (PC)</a:t>
            </a:r>
          </a:p>
          <a:p>
            <a:r>
              <a:rPr lang="en-US" dirty="0" smtClean="0"/>
              <a:t>Values of different registers </a:t>
            </a:r>
          </a:p>
          <a:p>
            <a:pPr lvl="1"/>
            <a:r>
              <a:rPr lang="en-US" dirty="0" smtClean="0"/>
              <a:t>Stack pointer (SP) (maintains process stack)</a:t>
            </a:r>
          </a:p>
          <a:p>
            <a:pPr lvl="2"/>
            <a:r>
              <a:rPr lang="en-US" dirty="0" smtClean="0"/>
              <a:t>Return address, Function parameters</a:t>
            </a:r>
          </a:p>
          <a:p>
            <a:pPr lvl="1"/>
            <a:r>
              <a:rPr lang="en-US" dirty="0" smtClean="0"/>
              <a:t>Program status word (PSW)</a:t>
            </a:r>
          </a:p>
          <a:p>
            <a:pPr lvl="1"/>
            <a:r>
              <a:rPr lang="en-US" dirty="0" smtClean="0"/>
              <a:t>General purpose registers </a:t>
            </a:r>
          </a:p>
          <a:p>
            <a:r>
              <a:rPr lang="en-US" dirty="0" smtClean="0"/>
              <a:t>Main Memory allocation </a:t>
            </a:r>
          </a:p>
          <a:p>
            <a:pPr lvl="1"/>
            <a:r>
              <a:rPr lang="en-US" dirty="0" smtClean="0"/>
              <a:t>Data section</a:t>
            </a:r>
          </a:p>
          <a:p>
            <a:pPr lvl="2"/>
            <a:r>
              <a:rPr lang="en-US" dirty="0" smtClean="0"/>
              <a:t>Variables </a:t>
            </a:r>
          </a:p>
          <a:p>
            <a:pPr lvl="1"/>
            <a:r>
              <a:rPr lang="en-US" dirty="0" smtClean="0"/>
              <a:t>Heap</a:t>
            </a:r>
          </a:p>
          <a:p>
            <a:pPr lvl="2"/>
            <a:r>
              <a:rPr lang="en-US" dirty="0" smtClean="0"/>
              <a:t>Dynamic allocation of memory during process execution</a:t>
            </a:r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443441"/>
              </p:ext>
            </p:extLst>
          </p:nvPr>
        </p:nvGraphicFramePr>
        <p:xfrm>
          <a:off x="4953000" y="4191000"/>
          <a:ext cx="2362199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7457"/>
                <a:gridCol w="337457"/>
                <a:gridCol w="337457"/>
                <a:gridCol w="337457"/>
                <a:gridCol w="337457"/>
                <a:gridCol w="337457"/>
                <a:gridCol w="337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191000" y="41910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Multilevel-feedback-queue scheduler defined by the following parameters:</a:t>
            </a:r>
          </a:p>
          <a:p>
            <a:pPr lvl="1"/>
            <a:r>
              <a:rPr lang="en-US" dirty="0"/>
              <a:t>number of queues</a:t>
            </a:r>
          </a:p>
          <a:p>
            <a:pPr lvl="1"/>
            <a:r>
              <a:rPr lang="en-US" dirty="0"/>
              <a:t>scheduling algorithms for each queue</a:t>
            </a:r>
          </a:p>
          <a:p>
            <a:pPr lvl="1"/>
            <a:r>
              <a:rPr lang="en-US" dirty="0"/>
              <a:t>method used to determine when to upgrade a process</a:t>
            </a:r>
          </a:p>
          <a:p>
            <a:pPr lvl="1"/>
            <a:r>
              <a:rPr lang="en-US" dirty="0"/>
              <a:t>method used to determine when to demote a process</a:t>
            </a:r>
          </a:p>
          <a:p>
            <a:pPr lvl="1"/>
            <a:r>
              <a:rPr lang="en-US" dirty="0"/>
              <a:t>method used to determine which queue a process will enter when that process needs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89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72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983192" y="277416"/>
            <a:ext cx="7703608" cy="576263"/>
          </a:xfrm>
        </p:spPr>
        <p:txBody>
          <a:bodyPr>
            <a:normAutofit fontScale="90000"/>
          </a:bodyPr>
          <a:lstStyle/>
          <a:p>
            <a:r>
              <a:rPr lang="en-US" smtClean="0"/>
              <a:t>Interprocess Communication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381000" y="1233487"/>
            <a:ext cx="8153400" cy="52435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Processes within a system may be </a:t>
            </a:r>
            <a:r>
              <a:rPr lang="en-US" b="1" dirty="0" smtClean="0"/>
              <a:t>independent </a:t>
            </a:r>
            <a:r>
              <a:rPr lang="en-US" dirty="0" smtClean="0"/>
              <a:t>or </a:t>
            </a:r>
            <a:r>
              <a:rPr lang="en-US" b="1" dirty="0" smtClean="0"/>
              <a:t>cooperating</a:t>
            </a:r>
          </a:p>
          <a:p>
            <a:r>
              <a:rPr lang="en-US" dirty="0" smtClean="0"/>
              <a:t>Cooperating process can affect or be affected by other processes, including sharing data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Cooperating processes need </a:t>
            </a:r>
            <a:r>
              <a:rPr lang="en-US" b="1" dirty="0" err="1" smtClean="0"/>
              <a:t>interprocess</a:t>
            </a:r>
            <a:r>
              <a:rPr lang="en-US" b="1" dirty="0" smtClean="0"/>
              <a:t> communication </a:t>
            </a:r>
            <a:r>
              <a:rPr lang="en-US" dirty="0" smtClean="0"/>
              <a:t>(</a:t>
            </a:r>
            <a:r>
              <a:rPr lang="en-US" b="1" dirty="0" smtClean="0"/>
              <a:t>IPC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Two models of IPC</a:t>
            </a:r>
          </a:p>
          <a:p>
            <a:pPr lvl="1"/>
            <a:r>
              <a:rPr lang="en-US" dirty="0" smtClean="0"/>
              <a:t>Shared memory</a:t>
            </a:r>
          </a:p>
          <a:p>
            <a:pPr lvl="1"/>
            <a:r>
              <a:rPr lang="en-US" dirty="0" smtClean="0"/>
              <a:t>Message passing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8597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Communications Models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00200"/>
            <a:ext cx="3733800" cy="47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00800" y="4343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Shared memory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1128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416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Producer-Consumer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8229600" cy="50661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Paradigm for cooperating processes, </a:t>
            </a:r>
            <a:r>
              <a:rPr lang="en-US" sz="2400" i="1" dirty="0" smtClean="0"/>
              <a:t>producer</a:t>
            </a:r>
            <a:r>
              <a:rPr lang="en-US" sz="2400" dirty="0" smtClean="0"/>
              <a:t> process produces information that is consumed by a </a:t>
            </a:r>
            <a:r>
              <a:rPr lang="en-US" sz="2400" i="1" dirty="0" smtClean="0"/>
              <a:t>consumer</a:t>
            </a:r>
            <a:r>
              <a:rPr lang="en-US" sz="2400" dirty="0" smtClean="0"/>
              <a:t> process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626"/>
              </p:ext>
            </p:extLst>
          </p:nvPr>
        </p:nvGraphicFramePr>
        <p:xfrm>
          <a:off x="2895600" y="2438400"/>
          <a:ext cx="1676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05400" y="2438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4648200" y="4038600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5400" y="3974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638800" y="3657600"/>
            <a:ext cx="1295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38800" y="2133600"/>
            <a:ext cx="1295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15000" y="24500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39624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686300" y="2558534"/>
            <a:ext cx="3429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38400" y="2450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38400" y="2754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38400" y="3135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38862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4278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9600" y="5830669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i="1" dirty="0"/>
              <a:t>unbounded-buffer</a:t>
            </a:r>
            <a:r>
              <a:rPr lang="en-US" dirty="0"/>
              <a:t> places no practical limit on the size of the buffer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/>
              <a:t>bounded-buffer</a:t>
            </a:r>
            <a:r>
              <a:rPr lang="en-US" dirty="0"/>
              <a:t> assumes that there is a fixed buffer size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2939534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Buffer empty=&gt; in=out</a:t>
            </a:r>
          </a:p>
          <a:p>
            <a:endParaRPr lang="en-US" dirty="0" smtClean="0"/>
          </a:p>
          <a:p>
            <a:r>
              <a:rPr lang="en-US" dirty="0"/>
              <a:t>Buffer </a:t>
            </a:r>
            <a:r>
              <a:rPr lang="en-US" dirty="0" smtClean="0"/>
              <a:t>full=&gt;</a:t>
            </a:r>
          </a:p>
          <a:p>
            <a:r>
              <a:rPr lang="en-US" dirty="0" smtClean="0"/>
              <a:t>(in+1)%size=out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65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50900" y="420291"/>
            <a:ext cx="807402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Bounded-Buffer – </a:t>
            </a:r>
            <a:br>
              <a:rPr lang="en-US" sz="2800"/>
            </a:br>
            <a:r>
              <a:rPr lang="en-US" sz="2800"/>
              <a:t>Shared-Memory Solution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5917" y="1518047"/>
            <a:ext cx="7131050" cy="4700588"/>
          </a:xfrm>
        </p:spPr>
        <p:txBody>
          <a:bodyPr/>
          <a:lstStyle/>
          <a:p>
            <a:r>
              <a:rPr lang="en-US" dirty="0" smtClean="0"/>
              <a:t>Shared data</a:t>
            </a:r>
          </a:p>
          <a:p>
            <a:pPr marL="1599089" lvl="3">
              <a:buNone/>
            </a:pPr>
            <a:r>
              <a:rPr lang="en-US" dirty="0"/>
              <a:t>#define BUFFER_SIZE 10</a:t>
            </a:r>
          </a:p>
          <a:p>
            <a:pPr marL="1599089" lvl="3">
              <a:buNone/>
            </a:pPr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err="1"/>
              <a:t>struct</a:t>
            </a:r>
            <a:r>
              <a:rPr lang="en-US" dirty="0"/>
              <a:t> {</a:t>
            </a:r>
          </a:p>
          <a:p>
            <a:pPr marL="1599089" lvl="3">
              <a:buNone/>
            </a:pPr>
            <a:r>
              <a:rPr lang="en-US" dirty="0"/>
              <a:t>	. . .</a:t>
            </a:r>
          </a:p>
          <a:p>
            <a:pPr marL="1599089" lvl="3">
              <a:buNone/>
            </a:pPr>
            <a:r>
              <a:rPr lang="en-US" dirty="0"/>
              <a:t>} item;</a:t>
            </a:r>
          </a:p>
          <a:p>
            <a:pPr marL="1599089" lvl="3">
              <a:buNone/>
            </a:pPr>
            <a:endParaRPr lang="en-US" sz="800" dirty="0"/>
          </a:p>
          <a:p>
            <a:pPr marL="1599089" lvl="3">
              <a:buNone/>
            </a:pPr>
            <a:r>
              <a:rPr lang="en-US" dirty="0"/>
              <a:t>item buffer[BUFFER_SIZE];</a:t>
            </a:r>
          </a:p>
          <a:p>
            <a:pPr marL="1599089" lvl="3">
              <a:buNone/>
            </a:pPr>
            <a:r>
              <a:rPr lang="en-US" dirty="0" err="1"/>
              <a:t>int</a:t>
            </a:r>
            <a:r>
              <a:rPr lang="en-US" dirty="0"/>
              <a:t> in = 0;</a:t>
            </a:r>
          </a:p>
          <a:p>
            <a:pPr marL="1599089" lvl="3">
              <a:buNone/>
            </a:pPr>
            <a:r>
              <a:rPr lang="en-US" dirty="0" err="1"/>
              <a:t>int</a:t>
            </a:r>
            <a:r>
              <a:rPr lang="en-US" dirty="0"/>
              <a:t> out = 0;</a:t>
            </a:r>
          </a:p>
          <a:p>
            <a:pPr marL="1599089" lvl="3">
              <a:buNone/>
            </a:pPr>
            <a:endParaRPr lang="en-US" sz="800" dirty="0"/>
          </a:p>
          <a:p>
            <a:pPr marL="1599089" lvl="3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92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0" y="277416"/>
            <a:ext cx="75692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Bounded-Buffer – Producer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3493" y="1428750"/>
            <a:ext cx="7351183" cy="4482704"/>
          </a:xfrm>
        </p:spPr>
        <p:txBody>
          <a:bodyPr/>
          <a:lstStyle/>
          <a:p>
            <a:pPr>
              <a:buFont typeface="Monotype Sorts" charset="2"/>
              <a:buNone/>
            </a:pPr>
            <a:endParaRPr lang="en-US" sz="2000" dirty="0">
              <a:latin typeface="Monaco" charset="0"/>
            </a:endParaRP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	while (true) {</a:t>
            </a:r>
            <a:br>
              <a:rPr lang="en-US" sz="2000" dirty="0">
                <a:latin typeface="Monaco" charset="0"/>
              </a:rPr>
            </a:br>
            <a:r>
              <a:rPr lang="en-US" sz="2000" dirty="0">
                <a:latin typeface="Monaco" charset="0"/>
              </a:rPr>
              <a:t>   /* Produce an item */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        while </a:t>
            </a:r>
            <a:r>
              <a:rPr lang="en-US" sz="2000" dirty="0" smtClean="0">
                <a:latin typeface="Monaco" charset="0"/>
              </a:rPr>
              <a:t>(((in </a:t>
            </a:r>
            <a:r>
              <a:rPr lang="en-US" sz="2000" dirty="0">
                <a:latin typeface="Monaco" charset="0"/>
              </a:rPr>
              <a:t>+ 1) % BUFFER </a:t>
            </a:r>
            <a:r>
              <a:rPr lang="en-US" sz="2000" dirty="0" smtClean="0">
                <a:latin typeface="Monaco" charset="0"/>
              </a:rPr>
              <a:t>SIZE)  </a:t>
            </a:r>
            <a:r>
              <a:rPr lang="en-US" sz="2000" dirty="0">
                <a:latin typeface="Monaco" charset="0"/>
              </a:rPr>
              <a:t>== out)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	     ;   /* do nothing -- no free buffers */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	    buffer[in] = item;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	    in = (in + 1) % BUFFER SIZE;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     }</a:t>
            </a:r>
          </a:p>
          <a:p>
            <a:pPr>
              <a:buFont typeface="Monotype Sorts" charset="2"/>
              <a:buNone/>
            </a:pPr>
            <a:endParaRPr lang="en-US" sz="2000" dirty="0">
              <a:latin typeface="Monaco" charset="0"/>
            </a:endParaRPr>
          </a:p>
          <a:p>
            <a:pPr>
              <a:buFont typeface="Monotype Sorts" charset="2"/>
              <a:buNone/>
            </a:pPr>
            <a:endParaRPr lang="en-US" sz="2000" dirty="0"/>
          </a:p>
          <a:p>
            <a:pPr>
              <a:buFont typeface="Monotype Sorts" charset="2"/>
              <a:buNone/>
            </a:pPr>
            <a:r>
              <a:rPr lang="en-US" sz="1600" dirty="0"/>
              <a:t>	</a:t>
            </a:r>
          </a:p>
          <a:p>
            <a:pPr marL="7168674" lvl="4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22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Bounded Buffer – Consumer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0" y="1500188"/>
            <a:ext cx="6158442" cy="4411266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smtClean="0">
                <a:latin typeface="Monaco" charset="0"/>
              </a:rPr>
              <a:t>	</a:t>
            </a:r>
            <a:r>
              <a:rPr lang="en-US" sz="2000">
                <a:latin typeface="Monaco" charset="0"/>
              </a:rPr>
              <a:t>while (true) {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          while (in == out)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                 ; // do nothing -- nothing to consume</a:t>
            </a:r>
          </a:p>
          <a:p>
            <a:pPr>
              <a:buFont typeface="Monotype Sorts" charset="2"/>
              <a:buNone/>
            </a:pPr>
            <a:endParaRPr lang="en-US" sz="2000">
              <a:latin typeface="Monaco" charset="0"/>
            </a:endParaRP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	     // remove an item from the buffer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	     item = buffer[out];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	     out = (out + 1) % BUFFER SIZE;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	return item;</a:t>
            </a:r>
          </a:p>
          <a:p>
            <a:pPr>
              <a:buFont typeface="Monotype Sorts" charset="2"/>
              <a:buNone/>
            </a:pPr>
            <a:r>
              <a:rPr lang="en-US" sz="2000" i="1">
                <a:latin typeface="Monaco" charset="0"/>
              </a:rPr>
              <a:t>     </a:t>
            </a:r>
            <a:r>
              <a:rPr lang="en-US" sz="2000"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705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Interprocess Communication</a:t>
            </a:r>
            <a:br>
              <a:rPr lang="en-US" altLang="zh-CN" smtClean="0"/>
            </a:br>
            <a:r>
              <a:rPr lang="en-US" altLang="zh-CN" sz="2900" smtClean="0"/>
              <a:t>Race Conditions</a:t>
            </a:r>
            <a:endParaRPr lang="en-US" altLang="zh-CN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102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smtClean="0"/>
              <a:t>Two processes want to access shared memory at same time</a:t>
            </a:r>
          </a:p>
        </p:txBody>
      </p:sp>
      <p:pic>
        <p:nvPicPr>
          <p:cNvPr id="38916" name="Picture 4" descr="2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390650"/>
            <a:ext cx="492125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4278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2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096000" y="1390650"/>
            <a:ext cx="1447800" cy="6667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00800" y="13716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Printer daemon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312234"/>
            <a:ext cx="1176337" cy="82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5410200" y="1524000"/>
            <a:ext cx="53340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467600" y="1371600"/>
            <a:ext cx="228600" cy="133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Interprocess Communication</a:t>
            </a:r>
            <a:br>
              <a:rPr lang="en-US" altLang="zh-CN" smtClean="0"/>
            </a:br>
            <a:r>
              <a:rPr lang="en-US" altLang="zh-CN" sz="2900" smtClean="0"/>
              <a:t>Race Conditions</a:t>
            </a:r>
            <a:endParaRPr lang="en-US" altLang="zh-CN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smtClean="0"/>
              <a:t>Two processes want to access shared memory at same time</a:t>
            </a:r>
          </a:p>
        </p:txBody>
      </p:sp>
      <p:pic>
        <p:nvPicPr>
          <p:cNvPr id="38916" name="Picture 4" descr="2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390650"/>
            <a:ext cx="492125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5337" y="160020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1386296"/>
            <a:ext cx="2057400" cy="1524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7275" y="10022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A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757363" y="3048000"/>
            <a:ext cx="376237" cy="23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4583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7342" y="277416"/>
            <a:ext cx="75194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Control Block (PCB)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097107"/>
            <a:ext cx="7369175" cy="4379893"/>
          </a:xfrm>
        </p:spPr>
        <p:txBody>
          <a:bodyPr>
            <a:normAutofit fontScale="77500" lnSpcReduction="20000"/>
          </a:bodyPr>
          <a:lstStyle/>
          <a:p>
            <a:pPr>
              <a:buFont typeface="Monotype Sorts" charset="2"/>
              <a:buNone/>
            </a:pPr>
            <a:r>
              <a:rPr lang="en-US" sz="2400" dirty="0" smtClean="0"/>
              <a:t>Information associated with each process</a:t>
            </a:r>
          </a:p>
          <a:p>
            <a:r>
              <a:rPr lang="en-US" sz="2400" dirty="0" smtClean="0"/>
              <a:t>Process state</a:t>
            </a:r>
            <a:endParaRPr lang="en-US" sz="2000" dirty="0" smtClean="0"/>
          </a:p>
          <a:p>
            <a:r>
              <a:rPr lang="en-US" sz="2400" dirty="0" smtClean="0"/>
              <a:t>Program counter</a:t>
            </a:r>
          </a:p>
          <a:p>
            <a:r>
              <a:rPr lang="en-US" sz="2400" dirty="0" smtClean="0"/>
              <a:t>CPU registers</a:t>
            </a:r>
          </a:p>
          <a:p>
            <a:pPr lvl="1"/>
            <a:r>
              <a:rPr lang="en-US" sz="2000" dirty="0" smtClean="0"/>
              <a:t>Accumulator, Index reg., stack pointer, general </a:t>
            </a:r>
          </a:p>
          <a:p>
            <a:pPr marL="457200" lvl="1" indent="0">
              <a:buNone/>
            </a:pPr>
            <a:r>
              <a:rPr lang="en-US" sz="2000" dirty="0" smtClean="0"/>
              <a:t>Purpose reg., Program Status Word (PSW)</a:t>
            </a:r>
          </a:p>
          <a:p>
            <a:r>
              <a:rPr lang="en-US" sz="2400" dirty="0" smtClean="0"/>
              <a:t>CPU scheduling information</a:t>
            </a:r>
          </a:p>
          <a:p>
            <a:pPr lvl="1"/>
            <a:r>
              <a:rPr lang="en-US" sz="2000" dirty="0" smtClean="0"/>
              <a:t>Priority info, pointer to scheduling queue</a:t>
            </a:r>
          </a:p>
          <a:p>
            <a:r>
              <a:rPr lang="en-US" sz="2400" dirty="0" smtClean="0"/>
              <a:t>Memory-management information</a:t>
            </a:r>
          </a:p>
          <a:p>
            <a:pPr lvl="1"/>
            <a:r>
              <a:rPr lang="en-US" sz="2000" dirty="0" smtClean="0"/>
              <a:t>Memory information of a process </a:t>
            </a:r>
          </a:p>
          <a:p>
            <a:pPr lvl="1"/>
            <a:r>
              <a:rPr lang="en-US" sz="2000" dirty="0" smtClean="0"/>
              <a:t>Base register, Limit register, page table, segment table</a:t>
            </a:r>
          </a:p>
          <a:p>
            <a:r>
              <a:rPr lang="en-US" sz="2400" dirty="0" smtClean="0"/>
              <a:t>Accounting information</a:t>
            </a:r>
          </a:p>
          <a:p>
            <a:pPr lvl="1"/>
            <a:r>
              <a:rPr lang="en-US" sz="2000" dirty="0" smtClean="0"/>
              <a:t>CPU usage time, Process ID, Time slice</a:t>
            </a:r>
          </a:p>
          <a:p>
            <a:r>
              <a:rPr lang="en-US" sz="2400" dirty="0" smtClean="0"/>
              <a:t>I/O status information</a:t>
            </a:r>
          </a:p>
          <a:p>
            <a:pPr lvl="1"/>
            <a:r>
              <a:rPr lang="en-US" sz="2000" dirty="0" smtClean="0"/>
              <a:t>List of open files=&gt; file descriptors</a:t>
            </a:r>
          </a:p>
          <a:p>
            <a:pPr lvl="1"/>
            <a:r>
              <a:rPr lang="en-US" sz="2000" dirty="0" smtClean="0"/>
              <a:t>Allocated devices</a:t>
            </a:r>
          </a:p>
          <a:p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Process is represented in the operating system by a Process Control Block</a:t>
            </a:r>
            <a:endParaRPr lang="en-US" sz="2800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9577" y="2209800"/>
            <a:ext cx="2507223" cy="402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98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Interprocess Communication</a:t>
            </a:r>
            <a:br>
              <a:rPr lang="en-US" altLang="zh-CN" smtClean="0"/>
            </a:br>
            <a:r>
              <a:rPr lang="en-US" altLang="zh-CN" sz="2900" smtClean="0"/>
              <a:t>Race Conditions</a:t>
            </a:r>
            <a:endParaRPr lang="en-US" altLang="zh-CN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smtClean="0"/>
              <a:t>Two processes want to access shared memory at same time</a:t>
            </a:r>
          </a:p>
        </p:txBody>
      </p:sp>
      <p:pic>
        <p:nvPicPr>
          <p:cNvPr id="38916" name="Picture 4" descr="2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390650"/>
            <a:ext cx="492125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5337" y="160020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1386296"/>
            <a:ext cx="2057400" cy="1524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7275" y="10022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A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676400" y="4339431"/>
            <a:ext cx="376237" cy="23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" y="4800600"/>
            <a:ext cx="2057400" cy="12192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4736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43550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Interprocess Communication</a:t>
            </a:r>
            <a:br>
              <a:rPr lang="en-US" altLang="zh-CN" smtClean="0"/>
            </a:br>
            <a:r>
              <a:rPr lang="en-US" altLang="zh-CN" sz="2900" smtClean="0"/>
              <a:t>Race Conditions</a:t>
            </a:r>
            <a:endParaRPr lang="en-US" altLang="zh-CN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dirty="0" smtClean="0"/>
              <a:t>Two processes want to access shared memory at same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160020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524000"/>
            <a:ext cx="2057400" cy="1524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7275" y="10022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A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909763" y="4339431"/>
            <a:ext cx="376237" cy="23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64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" y="4800600"/>
            <a:ext cx="2057400" cy="12192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=8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53244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36692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05600" y="36576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" y="43550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dirty="0" err="1" smtClean="0"/>
              <a:t>Interprocess</a:t>
            </a:r>
            <a:r>
              <a:rPr lang="en-US" altLang="zh-CN" dirty="0" smtClean="0"/>
              <a:t> Communication</a:t>
            </a:r>
            <a:br>
              <a:rPr lang="en-US" altLang="zh-CN" dirty="0" smtClean="0"/>
            </a:br>
            <a:r>
              <a:rPr lang="en-US" altLang="zh-CN" sz="2900" dirty="0" smtClean="0"/>
              <a:t>Race Conditions</a:t>
            </a:r>
            <a:endParaRPr lang="en-US" altLang="zh-CN" dirty="0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dirty="0" smtClean="0"/>
              <a:t>Two processes want to access shared memory at same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160020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371600"/>
            <a:ext cx="2057400" cy="1524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7275" y="10022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A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909763" y="3124200"/>
            <a:ext cx="376237" cy="23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64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" y="4800600"/>
            <a:ext cx="2057400" cy="12192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=8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53244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36692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File 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36576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8400" y="5105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Race condition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9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Race condition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Race condition</a:t>
            </a:r>
          </a:p>
          <a:p>
            <a:pPr lvl="1" eaLnBrk="1" hangingPunct="1"/>
            <a:r>
              <a:rPr lang="en-US" altLang="zh-CN" dirty="0" smtClean="0"/>
              <a:t>Two or more processes are reading or writing some shared data and the final result depends on who runs precisely when</a:t>
            </a: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In our former example,  the possibilities are various</a:t>
            </a:r>
          </a:p>
          <a:p>
            <a:pPr lvl="1" eaLnBrk="1" hangingPunct="1"/>
            <a:endParaRPr lang="en-US" altLang="zh-CN" dirty="0"/>
          </a:p>
          <a:p>
            <a:pPr lvl="1" eaLnBrk="1" hangingPunct="1"/>
            <a:r>
              <a:rPr lang="en-US" altLang="zh-CN" dirty="0" smtClean="0"/>
              <a:t>Hard to debug</a:t>
            </a:r>
          </a:p>
          <a:p>
            <a:pPr lvl="1"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57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Critical region</a:t>
            </a:r>
          </a:p>
          <a:p>
            <a:pPr lvl="1"/>
            <a:r>
              <a:rPr lang="en-US" altLang="zh-CN" dirty="0"/>
              <a:t>Part of the program where the shared memory is </a:t>
            </a:r>
            <a:r>
              <a:rPr lang="en-US" altLang="zh-CN" dirty="0" smtClean="0"/>
              <a:t>accessed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 smtClean="0"/>
              <a:t>Mutual exclusion</a:t>
            </a:r>
          </a:p>
          <a:p>
            <a:pPr lvl="1" eaLnBrk="1" hangingPunct="1"/>
            <a:r>
              <a:rPr lang="en-US" altLang="zh-CN" dirty="0" smtClean="0"/>
              <a:t>Prohibit more than one process from reading and writing the shared data at the same time</a:t>
            </a:r>
          </a:p>
          <a:p>
            <a:pPr lvl="1" eaLnBrk="1" hangingPunct="1"/>
            <a:endParaRPr lang="en-US" altLang="zh-C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Critical Section Problem</a:t>
            </a:r>
          </a:p>
        </p:txBody>
      </p:sp>
    </p:spTree>
    <p:extLst>
      <p:ext uri="{BB962C8B-B14F-4D97-AF65-F5344CB8AC3E}">
        <p14:creationId xmlns:p14="http://schemas.microsoft.com/office/powerpoint/2010/main" val="408431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Section Problem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system of n processes {p</a:t>
            </a:r>
            <a:r>
              <a:rPr lang="en-US" baseline="-25000" dirty="0" smtClean="0"/>
              <a:t>0</a:t>
            </a:r>
            <a:r>
              <a:rPr lang="en-US" dirty="0" smtClean="0"/>
              <a:t>, p</a:t>
            </a:r>
            <a:r>
              <a:rPr lang="en-US" baseline="-25000" dirty="0" smtClean="0"/>
              <a:t>1</a:t>
            </a:r>
            <a:r>
              <a:rPr lang="en-US" dirty="0" smtClean="0"/>
              <a:t>, … p</a:t>
            </a:r>
            <a:r>
              <a:rPr lang="en-US" baseline="-25000" dirty="0" smtClean="0"/>
              <a:t>n-1</a:t>
            </a:r>
            <a:r>
              <a:rPr lang="en-US" dirty="0" smtClean="0"/>
              <a:t>}</a:t>
            </a:r>
          </a:p>
          <a:p>
            <a:r>
              <a:rPr lang="en-US" dirty="0" smtClean="0"/>
              <a:t>Each process has </a:t>
            </a:r>
            <a:r>
              <a:rPr lang="en-US" b="1" dirty="0" smtClean="0">
                <a:solidFill>
                  <a:srgbClr val="0000FF"/>
                </a:solidFill>
              </a:rPr>
              <a:t>critical section </a:t>
            </a:r>
            <a:r>
              <a:rPr lang="en-US" dirty="0" smtClean="0"/>
              <a:t>segment of code</a:t>
            </a:r>
          </a:p>
          <a:p>
            <a:pPr lvl="1"/>
            <a:r>
              <a:rPr lang="en-US" dirty="0" smtClean="0"/>
              <a:t>Process may be changing common variables, updating table, writing file,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When one process in critical section, no other may be in its critical section</a:t>
            </a:r>
          </a:p>
          <a:p>
            <a:r>
              <a:rPr lang="en-US" dirty="0" smtClean="0"/>
              <a:t>Critical section problem is to design protocol to solve this</a:t>
            </a:r>
          </a:p>
          <a:p>
            <a:r>
              <a:rPr lang="en-US" dirty="0" smtClean="0"/>
              <a:t>Each process must ask permission to enter critical section in </a:t>
            </a:r>
            <a:r>
              <a:rPr lang="en-US" b="1" dirty="0" smtClean="0">
                <a:solidFill>
                  <a:srgbClr val="0000FF"/>
                </a:solidFill>
              </a:rPr>
              <a:t>entry section</a:t>
            </a:r>
            <a:r>
              <a:rPr lang="en-US" dirty="0" smtClean="0"/>
              <a:t>, may follow critical section with </a:t>
            </a:r>
            <a:r>
              <a:rPr lang="en-US" b="1" dirty="0" smtClean="0">
                <a:solidFill>
                  <a:srgbClr val="0000FF"/>
                </a:solidFill>
              </a:rPr>
              <a:t>exit section</a:t>
            </a:r>
            <a:r>
              <a:rPr lang="en-US" dirty="0" smtClean="0"/>
              <a:t>, then </a:t>
            </a:r>
            <a:r>
              <a:rPr lang="en-US" b="1" dirty="0" smtClean="0">
                <a:solidFill>
                  <a:srgbClr val="0000FF"/>
                </a:solidFill>
              </a:rPr>
              <a:t>remainder section</a:t>
            </a:r>
          </a:p>
        </p:txBody>
      </p:sp>
    </p:spTree>
    <p:extLst>
      <p:ext uri="{BB962C8B-B14F-4D97-AF65-F5344CB8AC3E}">
        <p14:creationId xmlns:p14="http://schemas.microsoft.com/office/powerpoint/2010/main" val="61482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r" eaLnBrk="1" hangingPunct="1"/>
            <a:fld id="{0552CE47-4279-4B1B-BEAA-A15422FE61D4}" type="slidenum">
              <a:rPr lang="zh-CN" altLang="en-US" sz="1400">
                <a:ea typeface="MS PGothic" charset="-128"/>
              </a:rPr>
              <a:pPr algn="r" eaLnBrk="1" hangingPunct="1"/>
              <a:t>76</a:t>
            </a:fld>
            <a:endParaRPr lang="en-US" altLang="zh-CN" sz="1400">
              <a:ea typeface="MS PGothic" charset="-128"/>
            </a:endParaRPr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838200" y="6096000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General structure of a typical process P</a:t>
            </a:r>
            <a:r>
              <a:rPr lang="en-US" altLang="zh-CN" sz="2400" i="1" baseline="-25000">
                <a:ea typeface="MS PGothic" charset="-128"/>
              </a:rPr>
              <a:t>i</a:t>
            </a:r>
            <a:endParaRPr lang="en-US" altLang="zh-CN" sz="2400">
              <a:ea typeface="MS PGothic" charset="-128"/>
            </a:endParaRP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2514600" y="13716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do {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2895600" y="2057400"/>
            <a:ext cx="1981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i="1">
                <a:solidFill>
                  <a:schemeClr val="accent2"/>
                </a:solidFill>
                <a:ea typeface="MS PGothic" charset="-128"/>
              </a:rPr>
              <a:t>entry section</a:t>
            </a:r>
            <a:endParaRPr lang="en-US" altLang="zh-CN" sz="2400" i="1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35846" name="Text Box 5"/>
          <p:cNvSpPr txBox="1">
            <a:spLocks noChangeArrowheads="1"/>
          </p:cNvSpPr>
          <p:nvPr/>
        </p:nvSpPr>
        <p:spPr bwMode="auto">
          <a:xfrm>
            <a:off x="3276600" y="2743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  <a:ea typeface="MS PGothic" charset="-128"/>
              </a:rPr>
              <a:t>critical section</a:t>
            </a:r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2895600" y="3352800"/>
            <a:ext cx="1981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i="1">
                <a:solidFill>
                  <a:schemeClr val="accent2"/>
                </a:solidFill>
                <a:ea typeface="MS PGothic" charset="-128"/>
              </a:rPr>
              <a:t>exit section</a:t>
            </a:r>
            <a:endParaRPr lang="en-US" altLang="zh-CN" sz="2400" i="1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3352800" y="40386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remainder section</a:t>
            </a:r>
          </a:p>
        </p:txBody>
      </p:sp>
      <p:sp>
        <p:nvSpPr>
          <p:cNvPr id="35849" name="Text Box 8"/>
          <p:cNvSpPr txBox="1">
            <a:spLocks noChangeArrowheads="1"/>
          </p:cNvSpPr>
          <p:nvPr/>
        </p:nvSpPr>
        <p:spPr bwMode="auto">
          <a:xfrm>
            <a:off x="2514600" y="4648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} while (TRUE);</a:t>
            </a:r>
          </a:p>
        </p:txBody>
      </p:sp>
      <p:sp>
        <p:nvSpPr>
          <p:cNvPr id="35850" name="Rectangle 9"/>
          <p:cNvSpPr>
            <a:spLocks noChangeArrowheads="1"/>
          </p:cNvSpPr>
          <p:nvPr/>
        </p:nvSpPr>
        <p:spPr bwMode="auto">
          <a:xfrm>
            <a:off x="625475" y="347663"/>
            <a:ext cx="570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4400">
                <a:solidFill>
                  <a:schemeClr val="tx2"/>
                </a:solidFill>
                <a:ea typeface="MS PGothic" charset="-128"/>
              </a:rPr>
              <a:t>Critical Section Problem</a:t>
            </a:r>
          </a:p>
        </p:txBody>
      </p:sp>
    </p:spTree>
    <p:extLst>
      <p:ext uri="{BB962C8B-B14F-4D97-AF65-F5344CB8AC3E}">
        <p14:creationId xmlns:p14="http://schemas.microsoft.com/office/powerpoint/2010/main" val="36569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1981200"/>
            <a:ext cx="9144000" cy="41148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altLang="zh-CN" dirty="0" smtClean="0"/>
              <a:t>Four conditions to provide mutual exclusion</a:t>
            </a:r>
          </a:p>
          <a:p>
            <a:pPr marL="609600" indent="-609600" eaLnBrk="1" hangingPunct="1">
              <a:buSzPct val="50000"/>
              <a:buFont typeface="Wingdings" pitchFamily="2" charset="2"/>
              <a:buAutoNum type="arabicPeriod"/>
            </a:pPr>
            <a:r>
              <a:rPr lang="en-US" altLang="zh-CN" sz="2600" dirty="0" smtClean="0"/>
              <a:t>No two processes simultaneously in critical region </a:t>
            </a:r>
          </a:p>
          <a:p>
            <a:pPr marL="609600" indent="-609600" eaLnBrk="1" hangingPunct="1">
              <a:buSzPct val="50000"/>
              <a:buFont typeface="Wingdings" pitchFamily="2" charset="2"/>
              <a:buAutoNum type="arabicPeriod"/>
            </a:pPr>
            <a:r>
              <a:rPr lang="en-US" altLang="zh-CN" sz="2600" dirty="0" smtClean="0"/>
              <a:t>No assumptions made about speeds or numbers of CPUs</a:t>
            </a:r>
          </a:p>
          <a:p>
            <a:pPr marL="609600" indent="-609600" eaLnBrk="1" hangingPunct="1">
              <a:buSzPct val="50000"/>
              <a:buFont typeface="Wingdings" pitchFamily="2" charset="2"/>
              <a:buAutoNum type="arabicPeriod"/>
            </a:pPr>
            <a:r>
              <a:rPr lang="en-US" altLang="zh-CN" sz="2600" dirty="0" smtClean="0"/>
              <a:t>No process running outside its critical region may block another process</a:t>
            </a:r>
          </a:p>
          <a:p>
            <a:pPr marL="609600" indent="-609600" eaLnBrk="1" hangingPunct="1">
              <a:buSzPct val="50000"/>
              <a:buFont typeface="Wingdings" pitchFamily="2" charset="2"/>
              <a:buAutoNum type="arabicPeriod"/>
            </a:pPr>
            <a:r>
              <a:rPr lang="en-US" altLang="zh-CN" sz="2600" dirty="0" smtClean="0"/>
              <a:t>No process must wait forever to enter its critical region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62025" y="277416"/>
            <a:ext cx="77247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Solution to Critical-Section Problem</a:t>
            </a:r>
          </a:p>
        </p:txBody>
      </p:sp>
    </p:spTree>
    <p:extLst>
      <p:ext uri="{BB962C8B-B14F-4D97-AF65-F5344CB8AC3E}">
        <p14:creationId xmlns:p14="http://schemas.microsoft.com/office/powerpoint/2010/main" val="23308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962025" y="277416"/>
            <a:ext cx="77247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Solution to Critical-Section Problem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29916"/>
            <a:ext cx="7864475" cy="5170884"/>
          </a:xfrm>
        </p:spPr>
        <p:txBody>
          <a:bodyPr>
            <a:normAutofit fontScale="92500" lnSpcReduction="20000"/>
          </a:bodyPr>
          <a:lstStyle/>
          <a:p>
            <a:pPr>
              <a:buFont typeface="Monotype Sorts" charset="2"/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1.</a:t>
            </a:r>
            <a:r>
              <a:rPr lang="en-US" sz="18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</a:rPr>
              <a:t>Mutual Exclusion </a:t>
            </a:r>
            <a:r>
              <a:rPr lang="en-US" sz="2400" dirty="0" smtClean="0"/>
              <a:t>- If process P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is executing in its critical section, then no other processes can be executing in their critical sections</a:t>
            </a:r>
          </a:p>
          <a:p>
            <a:pPr>
              <a:buFont typeface="Monotype Sorts" charset="2"/>
              <a:buAutoNum type="arabicPeriod"/>
            </a:pPr>
            <a:endParaRPr lang="en-US" sz="1800" dirty="0" smtClean="0"/>
          </a:p>
          <a:p>
            <a:pPr>
              <a:buFont typeface="Monotype Sorts" charset="2"/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2. </a:t>
            </a:r>
            <a:r>
              <a:rPr lang="en-US" sz="2400" b="1" dirty="0" smtClean="0">
                <a:solidFill>
                  <a:srgbClr val="000000"/>
                </a:solidFill>
              </a:rPr>
              <a:t>Progress</a:t>
            </a:r>
            <a:r>
              <a:rPr lang="en-US" sz="2400" b="1" dirty="0" smtClean="0"/>
              <a:t> </a:t>
            </a:r>
            <a:r>
              <a:rPr lang="en-US" sz="2400" dirty="0" smtClean="0"/>
              <a:t>– </a:t>
            </a:r>
          </a:p>
          <a:p>
            <a:r>
              <a:rPr lang="en-US" sz="2400" dirty="0" smtClean="0"/>
              <a:t>If no process is executing in its critical section </a:t>
            </a:r>
          </a:p>
          <a:p>
            <a:r>
              <a:rPr lang="en-US" sz="2400" dirty="0" smtClean="0"/>
              <a:t>and there exist some processes that wish to enter their critical section</a:t>
            </a:r>
          </a:p>
          <a:p>
            <a:r>
              <a:rPr lang="en-US" sz="2400" dirty="0" smtClean="0"/>
              <a:t>then only the processes outside remainder section (i.e. the processes competing for critical section, or exit section) can participate in deciding which process will enter CS next</a:t>
            </a:r>
          </a:p>
          <a:p>
            <a:pPr marL="0" indent="0">
              <a:buNone/>
            </a:pPr>
            <a:endParaRPr lang="en-US" sz="1800" dirty="0" smtClean="0"/>
          </a:p>
          <a:p>
            <a:pPr>
              <a:buFont typeface="Monotype Sorts" charset="2"/>
              <a:buNone/>
            </a:pPr>
            <a:r>
              <a:rPr lang="en-US" sz="1800" dirty="0" smtClean="0"/>
              <a:t>3. </a:t>
            </a:r>
            <a:r>
              <a:rPr lang="en-US" sz="2000" b="1" dirty="0" smtClean="0">
                <a:solidFill>
                  <a:srgbClr val="000000"/>
                </a:solidFill>
              </a:rPr>
              <a:t>Bounded Waiting </a:t>
            </a:r>
            <a:r>
              <a:rPr lang="en-US" sz="2000" dirty="0" smtClean="0"/>
              <a:t>-  A bound must exist on the number of times that other processes are allowed to enter their critical sections after a process has made a request to enter its critical section and before that request is granted</a:t>
            </a:r>
          </a:p>
          <a:p>
            <a:pPr marL="797878" lvl="1" indent="-341154">
              <a:buSzPct val="125000"/>
              <a:buFont typeface="Wingdings 2" charset="2"/>
              <a:buChar char=""/>
            </a:pPr>
            <a:r>
              <a:rPr lang="en-US" sz="2000" dirty="0" smtClean="0"/>
              <a:t>Assume that each process executes at a nonzero speed </a:t>
            </a:r>
          </a:p>
          <a:p>
            <a:pPr marL="797878" lvl="1" indent="-341154">
              <a:buSzPct val="125000"/>
              <a:buFont typeface="Wingdings 2" charset="2"/>
              <a:buChar char=""/>
            </a:pPr>
            <a:r>
              <a:rPr lang="en-US" sz="2000" dirty="0" smtClean="0"/>
              <a:t>No assumption concerning </a:t>
            </a:r>
            <a:r>
              <a:rPr lang="en-US" sz="2000" b="1" dirty="0" smtClean="0">
                <a:solidFill>
                  <a:srgbClr val="0000FF"/>
                </a:solidFill>
              </a:rPr>
              <a:t>relative speed </a:t>
            </a:r>
            <a:r>
              <a:rPr lang="en-US" sz="2000" dirty="0" smtClean="0"/>
              <a:t>of the </a:t>
            </a:r>
            <a:r>
              <a:rPr lang="en-US" sz="2000" dirty="0" smtClean="0">
                <a:solidFill>
                  <a:srgbClr val="000000"/>
                </a:solidFill>
              </a:rPr>
              <a:t>n </a:t>
            </a:r>
            <a:r>
              <a:rPr lang="en-US" sz="2000" dirty="0" smtClean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26666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r" eaLnBrk="1" hangingPunct="1"/>
            <a:fld id="{0552CE47-4279-4B1B-BEAA-A15422FE61D4}" type="slidenum">
              <a:rPr lang="zh-CN" altLang="en-US" sz="1400">
                <a:ea typeface="MS PGothic" charset="-128"/>
              </a:rPr>
              <a:pPr algn="r" eaLnBrk="1" hangingPunct="1"/>
              <a:t>79</a:t>
            </a:fld>
            <a:endParaRPr lang="en-US" altLang="zh-CN" sz="1400">
              <a:ea typeface="MS PGothic" charset="-128"/>
            </a:endParaRPr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838200" y="6096000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General structure of a typical process P</a:t>
            </a:r>
            <a:r>
              <a:rPr lang="en-US" altLang="zh-CN" sz="2400" i="1" baseline="-25000">
                <a:ea typeface="MS PGothic" charset="-128"/>
              </a:rPr>
              <a:t>i</a:t>
            </a:r>
            <a:endParaRPr lang="en-US" altLang="zh-CN" sz="2400">
              <a:ea typeface="MS PGothic" charset="-128"/>
            </a:endParaRP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2514600" y="13716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do {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2895600" y="2057400"/>
            <a:ext cx="1981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i="1">
                <a:solidFill>
                  <a:schemeClr val="accent2"/>
                </a:solidFill>
                <a:ea typeface="MS PGothic" charset="-128"/>
              </a:rPr>
              <a:t>entry section</a:t>
            </a:r>
            <a:endParaRPr lang="en-US" altLang="zh-CN" sz="2400" i="1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35846" name="Text Box 5"/>
          <p:cNvSpPr txBox="1">
            <a:spLocks noChangeArrowheads="1"/>
          </p:cNvSpPr>
          <p:nvPr/>
        </p:nvSpPr>
        <p:spPr bwMode="auto">
          <a:xfrm>
            <a:off x="3276600" y="2743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  <a:ea typeface="MS PGothic" charset="-128"/>
              </a:rPr>
              <a:t>critical section</a:t>
            </a:r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2895600" y="3352800"/>
            <a:ext cx="1981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i="1">
                <a:solidFill>
                  <a:schemeClr val="accent2"/>
                </a:solidFill>
                <a:ea typeface="MS PGothic" charset="-128"/>
              </a:rPr>
              <a:t>exit section</a:t>
            </a:r>
            <a:endParaRPr lang="en-US" altLang="zh-CN" sz="2400" i="1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3352800" y="40386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remainder section</a:t>
            </a:r>
          </a:p>
        </p:txBody>
      </p:sp>
      <p:sp>
        <p:nvSpPr>
          <p:cNvPr id="35849" name="Text Box 8"/>
          <p:cNvSpPr txBox="1">
            <a:spLocks noChangeArrowheads="1"/>
          </p:cNvSpPr>
          <p:nvPr/>
        </p:nvSpPr>
        <p:spPr bwMode="auto">
          <a:xfrm>
            <a:off x="2514600" y="4648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} while (TRUE);</a:t>
            </a:r>
          </a:p>
        </p:txBody>
      </p:sp>
      <p:sp>
        <p:nvSpPr>
          <p:cNvPr id="35850" name="Rectangle 9"/>
          <p:cNvSpPr>
            <a:spLocks noChangeArrowheads="1"/>
          </p:cNvSpPr>
          <p:nvPr/>
        </p:nvSpPr>
        <p:spPr bwMode="auto">
          <a:xfrm>
            <a:off x="625475" y="347663"/>
            <a:ext cx="570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4400" dirty="0">
                <a:solidFill>
                  <a:schemeClr val="tx2"/>
                </a:solidFill>
                <a:ea typeface="MS PGothic" charset="-128"/>
              </a:rPr>
              <a:t>Critical Section Problem</a:t>
            </a:r>
          </a:p>
        </p:txBody>
      </p:sp>
    </p:spTree>
    <p:extLst>
      <p:ext uri="{BB962C8B-B14F-4D97-AF65-F5344CB8AC3E}">
        <p14:creationId xmlns:p14="http://schemas.microsoft.com/office/powerpoint/2010/main" val="372036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Representation in Linux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Represented by the C structure </a:t>
            </a:r>
            <a:r>
              <a:rPr lang="en-US" sz="2000" b="1" dirty="0" err="1" smtClean="0">
                <a:latin typeface="Courier New" charset="0"/>
                <a:cs typeface="Courier New" charset="0"/>
              </a:rPr>
              <a:t>task_struct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/>
            </a:r>
            <a:br>
              <a:rPr lang="en-US" sz="2000" dirty="0" smtClean="0">
                <a:latin typeface="Courier New" charset="0"/>
                <a:cs typeface="Courier New" charset="0"/>
              </a:rPr>
            </a:br>
            <a:r>
              <a:rPr lang="en-US" sz="2000" dirty="0" err="1" smtClean="0">
                <a:latin typeface="Courier New" charset="0"/>
                <a:cs typeface="Courier New" charset="0"/>
              </a:rPr>
              <a:t>pid</a:t>
            </a:r>
            <a:r>
              <a:rPr lang="en-US" sz="2000" dirty="0" smtClean="0">
                <a:latin typeface="Courier New" charset="0"/>
                <a:cs typeface="Courier New" charset="0"/>
              </a:rPr>
              <a:t> t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pid</a:t>
            </a:r>
            <a:r>
              <a:rPr lang="en-US" sz="2000" dirty="0" smtClean="0">
                <a:latin typeface="Courier New" charset="0"/>
                <a:cs typeface="Courier New" charset="0"/>
              </a:rPr>
              <a:t>; /* process identifier */ </a:t>
            </a:r>
            <a:br>
              <a:rPr lang="en-US" sz="2000" dirty="0" smtClean="0">
                <a:latin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cs typeface="Courier New" charset="0"/>
              </a:rPr>
              <a:t>long state; /* state of the process */ </a:t>
            </a:r>
            <a:br>
              <a:rPr lang="en-US" sz="2000" dirty="0" smtClean="0">
                <a:latin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cs typeface="Courier New" charset="0"/>
              </a:rPr>
              <a:t>unsigned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cs typeface="Courier New" charset="0"/>
              </a:rPr>
              <a:t> time slice /* scheduling information */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task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*parent; /* this process’s parent */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list head children; /* this process’s children */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files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*files; /* list of open files */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mm_struct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*mm; /* address space of this pro */</a:t>
            </a:r>
          </a:p>
        </p:txBody>
      </p:sp>
      <p:pic>
        <p:nvPicPr>
          <p:cNvPr id="1536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9767" y="4343400"/>
            <a:ext cx="6100233" cy="2388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6200" y="481572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Doubly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70525"/>
            <a:ext cx="8229600" cy="6604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mtClean="0"/>
              <a:t>Mutual exclusion using critical regions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254125"/>
            <a:ext cx="8305800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625475" y="347663"/>
            <a:ext cx="570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4400" dirty="0">
                <a:solidFill>
                  <a:schemeClr val="tx2"/>
                </a:solidFill>
                <a:ea typeface="MS PGothic" charset="-128"/>
              </a:rPr>
              <a:t>Critical Section Problem</a:t>
            </a:r>
          </a:p>
        </p:txBody>
      </p:sp>
    </p:spTree>
    <p:extLst>
      <p:ext uri="{BB962C8B-B14F-4D97-AF65-F5344CB8AC3E}">
        <p14:creationId xmlns:p14="http://schemas.microsoft.com/office/powerpoint/2010/main" val="8795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condition for kernel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Several kernel processes try to access shared data structure</a:t>
            </a:r>
          </a:p>
          <a:p>
            <a:pPr lvl="1"/>
            <a:r>
              <a:rPr lang="en-US" sz="2400" dirty="0" smtClean="0"/>
              <a:t>File descriptor</a:t>
            </a:r>
          </a:p>
          <a:p>
            <a:pPr lvl="1"/>
            <a:r>
              <a:rPr lang="en-US" sz="2400" dirty="0" smtClean="0"/>
              <a:t>Process list (ready queue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Race condition</a:t>
            </a:r>
          </a:p>
          <a:p>
            <a:r>
              <a:rPr lang="en-US" sz="2400" dirty="0" smtClean="0"/>
              <a:t>Solution</a:t>
            </a:r>
          </a:p>
          <a:p>
            <a:pPr lvl="1"/>
            <a:r>
              <a:rPr lang="en-US" sz="2400" dirty="0" smtClean="0"/>
              <a:t>Preemptive and non-preemptive kernel process</a:t>
            </a:r>
          </a:p>
          <a:p>
            <a:r>
              <a:rPr lang="en-US" sz="2400" dirty="0" smtClean="0"/>
              <a:t>Non preemptive: Does not allow preemption</a:t>
            </a:r>
          </a:p>
          <a:p>
            <a:r>
              <a:rPr lang="en-US" sz="2400" dirty="0" smtClean="0"/>
              <a:t>Free from race=&gt;only one process active in kernel</a:t>
            </a:r>
          </a:p>
          <a:p>
            <a:r>
              <a:rPr lang="en-US" sz="2400" dirty="0" smtClean="0"/>
              <a:t>Especially </a:t>
            </a:r>
            <a:r>
              <a:rPr lang="en-US" sz="2400" dirty="0"/>
              <a:t>challenging with preemptive kernels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63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dirty="0" smtClean="0"/>
              <a:t>Mutual Exclusion</a:t>
            </a:r>
            <a:endParaRPr lang="zh-CN" altLang="en-US" sz="3400" dirty="0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Disable interrupt</a:t>
            </a:r>
          </a:p>
          <a:p>
            <a:pPr lvl="1" eaLnBrk="1" hangingPunct="1"/>
            <a:r>
              <a:rPr lang="en-US" altLang="zh-CN" dirty="0" smtClean="0"/>
              <a:t>After entering critical region, disable all interrupts</a:t>
            </a:r>
          </a:p>
          <a:p>
            <a:pPr lvl="1" eaLnBrk="1" hangingPunct="1"/>
            <a:r>
              <a:rPr lang="en-US" altLang="zh-CN" dirty="0" smtClean="0"/>
              <a:t>Since clock is just an interrupt, no CPU preemption can occur</a:t>
            </a:r>
          </a:p>
          <a:p>
            <a:pPr lvl="1" eaLnBrk="1" hangingPunct="1"/>
            <a:r>
              <a:rPr lang="en-US" altLang="zh-CN" dirty="0" smtClean="0"/>
              <a:t>Disabling interrupt is useful for OS itself, but not for users…</a:t>
            </a:r>
          </a:p>
        </p:txBody>
      </p:sp>
    </p:spTree>
    <p:extLst>
      <p:ext uri="{BB962C8B-B14F-4D97-AF65-F5344CB8AC3E}">
        <p14:creationId xmlns:p14="http://schemas.microsoft.com/office/powerpoint/2010/main" val="21841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800" smtClean="0"/>
              <a:t>Mutual Exclusion with busy waiting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 smtClean="0"/>
              <a:t>Lock variable</a:t>
            </a:r>
          </a:p>
          <a:p>
            <a:pPr lvl="1" eaLnBrk="1" hangingPunct="1"/>
            <a:r>
              <a:rPr lang="en-US" altLang="zh-CN" dirty="0" smtClean="0"/>
              <a:t>A software solution</a:t>
            </a:r>
          </a:p>
          <a:p>
            <a:pPr lvl="1" eaLnBrk="1" hangingPunct="1"/>
            <a:r>
              <a:rPr lang="en-US" altLang="zh-CN" dirty="0" smtClean="0"/>
              <a:t>A single, shared variable (lock)</a:t>
            </a:r>
          </a:p>
          <a:p>
            <a:pPr lvl="1" eaLnBrk="1" hangingPunct="1"/>
            <a:r>
              <a:rPr lang="en-US" altLang="zh-CN" dirty="0" smtClean="0"/>
              <a:t>before entering critical region, programs test the variable, </a:t>
            </a:r>
          </a:p>
          <a:p>
            <a:pPr lvl="1" eaLnBrk="1" hangingPunct="1"/>
            <a:r>
              <a:rPr lang="en-US" altLang="zh-CN" dirty="0" smtClean="0"/>
              <a:t>if 0, enter CS; </a:t>
            </a:r>
          </a:p>
          <a:p>
            <a:pPr lvl="1" eaLnBrk="1" hangingPunct="1"/>
            <a:r>
              <a:rPr lang="en-US" altLang="zh-CN" dirty="0" smtClean="0"/>
              <a:t>if 1, the critical region is occupied</a:t>
            </a:r>
          </a:p>
          <a:p>
            <a:pPr marL="457200" lvl="1" indent="0" eaLnBrk="1" hangingPunct="1">
              <a:buNone/>
            </a:pPr>
            <a:endParaRPr lang="en-US" altLang="zh-CN" dirty="0" smtClean="0"/>
          </a:p>
          <a:p>
            <a:pPr lvl="1" eaLnBrk="1" hangingPunct="1"/>
            <a:r>
              <a:rPr lang="en-US" altLang="zh-CN" b="1" dirty="0" smtClean="0"/>
              <a:t>What is the problem?</a:t>
            </a:r>
          </a:p>
          <a:p>
            <a:pPr lvl="1" eaLnBrk="1" hangingPunct="1"/>
            <a:endParaRPr lang="en-US" altLang="zh-CN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486400" y="4572000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While(true)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	while(lock!=0);</a:t>
            </a:r>
          </a:p>
          <a:p>
            <a:r>
              <a:rPr lang="en-US" dirty="0"/>
              <a:t>	</a:t>
            </a:r>
            <a:r>
              <a:rPr lang="en-US" dirty="0" smtClean="0"/>
              <a:t>Lock=1</a:t>
            </a:r>
          </a:p>
          <a:p>
            <a:r>
              <a:rPr lang="en-US" dirty="0" smtClean="0"/>
              <a:t>	CS()</a:t>
            </a:r>
          </a:p>
          <a:p>
            <a:r>
              <a:rPr lang="en-US" dirty="0" smtClean="0"/>
              <a:t>	Lock=0</a:t>
            </a:r>
          </a:p>
          <a:p>
            <a:r>
              <a:rPr lang="en-US" dirty="0"/>
              <a:t>	</a:t>
            </a:r>
            <a:r>
              <a:rPr lang="en-US" dirty="0" smtClean="0"/>
              <a:t>Non-CS()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64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Concepts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411288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Busy waiting</a:t>
            </a:r>
          </a:p>
          <a:p>
            <a:pPr lvl="1" eaLnBrk="1" hangingPunct="1"/>
            <a:r>
              <a:rPr lang="en-US" altLang="zh-CN" dirty="0" smtClean="0"/>
              <a:t>Continuously testing a variable until some value appears</a:t>
            </a:r>
          </a:p>
          <a:p>
            <a:pPr lvl="1"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Spin lock</a:t>
            </a:r>
          </a:p>
          <a:p>
            <a:pPr lvl="1" eaLnBrk="1" hangingPunct="1"/>
            <a:r>
              <a:rPr lang="en-US" altLang="zh-CN" dirty="0" smtClean="0"/>
              <a:t>A lock using busy waiting is call a spin lock</a:t>
            </a:r>
          </a:p>
          <a:p>
            <a:pPr lvl="1" eaLnBrk="1" hangingPunct="1"/>
            <a:endParaRPr lang="en-US" altLang="zh-CN" dirty="0"/>
          </a:p>
          <a:p>
            <a:r>
              <a:rPr lang="en-US" altLang="zh-CN" dirty="0" smtClean="0"/>
              <a:t>CPU time wastage!  </a:t>
            </a:r>
          </a:p>
          <a:p>
            <a:pPr lvl="1"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052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080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zh-CN" sz="3400" smtClean="0"/>
              <a:t>Mutual Exclusion with Busy Waiting : strict alternation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5056188"/>
            <a:ext cx="8229600" cy="755650"/>
          </a:xfrm>
        </p:spPr>
        <p:txBody>
          <a:bodyPr>
            <a:normAutofit fontScale="77500" lnSpcReduction="20000"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mtClean="0"/>
              <a:t>Proposed solution to critical region problem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mtClean="0"/>
              <a:t>(a) Process 0.        (b) Process 1.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95488"/>
            <a:ext cx="88201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77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99067" y="277416"/>
            <a:ext cx="76877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Peterson’s Solution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409392" cy="442317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Two process solution</a:t>
            </a:r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endParaRPr lang="en-US" dirty="0" smtClean="0"/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endParaRPr lang="en-US" dirty="0" smtClean="0"/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The two processes share two variables:</a:t>
            </a:r>
          </a:p>
          <a:p>
            <a:pPr lvl="1"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err="1" smtClean="0"/>
              <a:t>int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turn</a:t>
            </a:r>
            <a:r>
              <a:rPr lang="en-US" dirty="0" smtClean="0"/>
              <a:t>; </a:t>
            </a:r>
          </a:p>
          <a:p>
            <a:pPr lvl="1"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Boolean </a:t>
            </a:r>
            <a:r>
              <a:rPr lang="en-US" b="1" dirty="0" smtClean="0">
                <a:solidFill>
                  <a:srgbClr val="FF0000"/>
                </a:solidFill>
              </a:rPr>
              <a:t>interested [2]</a:t>
            </a:r>
          </a:p>
          <a:p>
            <a:pPr lvl="1"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endParaRPr lang="en-US" b="1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The variable </a:t>
            </a:r>
            <a:r>
              <a:rPr lang="en-US" b="1" dirty="0" smtClean="0">
                <a:solidFill>
                  <a:srgbClr val="FF0000"/>
                </a:solidFill>
              </a:rPr>
              <a:t>turn</a:t>
            </a:r>
            <a:r>
              <a:rPr lang="en-US" dirty="0" smtClean="0"/>
              <a:t> indicates whose turn it is to enter the critical section</a:t>
            </a:r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endParaRPr lang="en-US" dirty="0" smtClean="0"/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The </a:t>
            </a:r>
            <a:r>
              <a:rPr lang="en-US" b="1" dirty="0">
                <a:solidFill>
                  <a:srgbClr val="FF0000"/>
                </a:solidFill>
              </a:rPr>
              <a:t>interested</a:t>
            </a:r>
            <a:r>
              <a:rPr lang="en-US" dirty="0" smtClean="0"/>
              <a:t> array is used to indicate if a process is interested to enter the critical section. </a:t>
            </a:r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b="1" dirty="0" smtClean="0">
                <a:solidFill>
                  <a:srgbClr val="FF0000"/>
                </a:solidFill>
              </a:rPr>
              <a:t>interested[i]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= true implies that process </a:t>
            </a:r>
            <a:r>
              <a:rPr lang="en-US" b="1" dirty="0" smtClean="0">
                <a:solidFill>
                  <a:srgbClr val="0000FF"/>
                </a:solidFill>
              </a:rPr>
              <a:t>P</a:t>
            </a:r>
            <a:r>
              <a:rPr lang="en-US" b="1" baseline="-25000" dirty="0" smtClean="0">
                <a:solidFill>
                  <a:srgbClr val="0000FF"/>
                </a:solidFill>
              </a:rPr>
              <a:t>i</a:t>
            </a:r>
            <a:r>
              <a:rPr lang="en-US" dirty="0" smtClean="0"/>
              <a:t> is interested!</a:t>
            </a:r>
          </a:p>
        </p:txBody>
      </p:sp>
    </p:spTree>
    <p:extLst>
      <p:ext uri="{BB962C8B-B14F-4D97-AF65-F5344CB8AC3E}">
        <p14:creationId xmlns:p14="http://schemas.microsoft.com/office/powerpoint/2010/main" val="27179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85738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zh-CN" sz="3400" smtClean="0"/>
              <a:t>Mutual Exclusion with Busy Waiting (2) : a workable method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025" y="6286500"/>
            <a:ext cx="8661400" cy="4857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/>
              <a:t>Peterson's solution for achieving mutual exclusion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09675"/>
            <a:ext cx="6880225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7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719483" cy="4413647"/>
          </a:xfrm>
        </p:spPr>
        <p:txBody>
          <a:bodyPr>
            <a:normAutofit fontScale="85000" lnSpcReduction="20000"/>
          </a:bodyPr>
          <a:lstStyle/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do {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interested</a:t>
            </a:r>
            <a:r>
              <a:rPr lang="en-US" dirty="0" smtClean="0">
                <a:solidFill>
                  <a:srgbClr val="0000FF"/>
                </a:solidFill>
              </a:rPr>
              <a:t>[i] = TRUE;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turn = j ;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while (</a:t>
            </a:r>
            <a:r>
              <a:rPr lang="en-US" b="1" dirty="0">
                <a:solidFill>
                  <a:srgbClr val="0070C0"/>
                </a:solidFill>
              </a:rPr>
              <a:t>interested</a:t>
            </a:r>
            <a:r>
              <a:rPr lang="en-US" dirty="0" smtClean="0">
                <a:solidFill>
                  <a:srgbClr val="0000FF"/>
                </a:solidFill>
              </a:rPr>
              <a:t>[j] &amp;&amp; turn == j);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	critical section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interested</a:t>
            </a:r>
            <a:r>
              <a:rPr lang="en-US" dirty="0" smtClean="0">
                <a:solidFill>
                  <a:srgbClr val="0000FF"/>
                </a:solidFill>
              </a:rPr>
              <a:t>[i] = FALSE;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	remainder section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} while (TRUE); 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endParaRPr lang="en-US" sz="16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Provable that </a:t>
            </a:r>
          </a:p>
          <a:p>
            <a:pPr>
              <a:buFont typeface="Monotype Sorts" charset="2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Mutual exclusion is preserved</a:t>
            </a:r>
          </a:p>
          <a:p>
            <a:pPr>
              <a:buFont typeface="Monotype Sorts" charset="2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Progress requirement is satisfied</a:t>
            </a:r>
          </a:p>
          <a:p>
            <a:pPr>
              <a:buFont typeface="Monotype Sorts" charset="2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Bounded-waiting requirement is met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416"/>
            <a:ext cx="829204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Algorithm for Process </a:t>
            </a:r>
            <a:r>
              <a:rPr lang="en-US" smtClean="0">
                <a:solidFill>
                  <a:srgbClr val="0000FF"/>
                </a:solidFill>
              </a:rPr>
              <a:t>P</a:t>
            </a:r>
            <a:r>
              <a:rPr lang="en-US" baseline="-25000" smtClean="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76800" y="48768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Does this alter the sequence?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76200"/>
            <a:ext cx="7543800" cy="1295400"/>
          </a:xfrm>
        </p:spPr>
        <p:txBody>
          <a:bodyPr/>
          <a:lstStyle/>
          <a:p>
            <a:r>
              <a:rPr lang="en-US" sz="3600" dirty="0"/>
              <a:t>Hardware Instruction Based </a:t>
            </a:r>
            <a:r>
              <a:rPr lang="en-US" sz="3600" dirty="0" smtClean="0"/>
              <a:t>Solutions</a:t>
            </a:r>
            <a:br>
              <a:rPr lang="en-US" sz="3600" dirty="0" smtClean="0"/>
            </a:br>
            <a:r>
              <a:rPr lang="en-US" sz="3600" dirty="0" smtClean="0"/>
              <a:t>Multiprocessor system</a:t>
            </a:r>
            <a:endParaRPr lang="en-US" sz="3600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1447800"/>
            <a:ext cx="8343900" cy="51355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dirty="0"/>
              <a:t>Some architectures provide special instructions that can be used for synchronization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endParaRPr lang="en-US" dirty="0"/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TSL</a:t>
            </a:r>
            <a:r>
              <a:rPr lang="en-US" dirty="0" smtClean="0"/>
              <a:t>: </a:t>
            </a:r>
            <a:r>
              <a:rPr lang="en-US" dirty="0"/>
              <a:t>Test and modify the content of a word </a:t>
            </a:r>
            <a:r>
              <a:rPr lang="en-US" dirty="0">
                <a:solidFill>
                  <a:srgbClr val="FF0000"/>
                </a:solidFill>
              </a:rPr>
              <a:t>atomically</a:t>
            </a:r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000" dirty="0"/>
              <a:t>		</a:t>
            </a:r>
            <a:r>
              <a:rPr lang="en-US" sz="2400" i="1" dirty="0" smtClean="0">
                <a:solidFill>
                  <a:srgbClr val="0000FF"/>
                </a:solidFill>
              </a:rPr>
              <a:t> TSL </a:t>
            </a:r>
            <a:r>
              <a:rPr lang="en-US" sz="2400" i="1" dirty="0" err="1" smtClean="0">
                <a:solidFill>
                  <a:srgbClr val="0000FF"/>
                </a:solidFill>
              </a:rPr>
              <a:t>Reg</a:t>
            </a:r>
            <a:r>
              <a:rPr lang="en-US" sz="2400" i="1" dirty="0" smtClean="0">
                <a:solidFill>
                  <a:srgbClr val="0000FF"/>
                </a:solidFill>
              </a:rPr>
              <a:t>, lock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</a:t>
            </a:r>
            <a:r>
              <a:rPr lang="en-US" sz="2400" i="1" dirty="0" err="1" smtClean="0">
                <a:solidFill>
                  <a:srgbClr val="0000FF"/>
                </a:solidFill>
              </a:rPr>
              <a:t>Reg</a:t>
            </a:r>
            <a:r>
              <a:rPr lang="en-US" sz="2400" i="1" dirty="0" smtClean="0">
                <a:solidFill>
                  <a:srgbClr val="0000FF"/>
                </a:solidFill>
              </a:rPr>
              <a:t>= lock;</a:t>
            </a:r>
            <a:endParaRPr lang="en-US" sz="2400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</a:t>
            </a:r>
            <a:r>
              <a:rPr lang="en-US" sz="2400" i="1" dirty="0" smtClean="0">
                <a:solidFill>
                  <a:srgbClr val="0000FF"/>
                </a:solidFill>
              </a:rPr>
              <a:t>lock </a:t>
            </a:r>
            <a:r>
              <a:rPr lang="en-US" sz="2400" i="1" dirty="0">
                <a:solidFill>
                  <a:srgbClr val="0000FF"/>
                </a:solidFill>
              </a:rPr>
              <a:t>= true;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 smtClean="0">
                <a:solidFill>
                  <a:srgbClr val="0000FF"/>
                </a:solidFill>
              </a:rPr>
              <a:t>}</a:t>
            </a:r>
            <a:r>
              <a:rPr lang="en-US" sz="2400" i="1" dirty="0">
                <a:solidFill>
                  <a:srgbClr val="0000FF"/>
                </a:solidFill>
              </a:rPr>
              <a:t>		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9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642" y="27741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CPU Switch From Process to Process</a:t>
            </a:r>
          </a:p>
        </p:txBody>
      </p:sp>
      <p:pic>
        <p:nvPicPr>
          <p:cNvPr id="1331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4300" y="1372791"/>
            <a:ext cx="6969125" cy="4680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3400" y="2971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Context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176838"/>
            <a:ext cx="9144000" cy="657225"/>
          </a:xfrm>
        </p:spPr>
        <p:txBody>
          <a:bodyPr>
            <a:normAutofit fontScale="62500" lnSpcReduction="20000"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mtClean="0"/>
              <a:t>Entering and leaving a critical region using the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mtClean="0">
                <a:latin typeface="Helvetica" pitchFamily="34" charset="0"/>
              </a:rPr>
              <a:t>TSL</a:t>
            </a:r>
            <a:r>
              <a:rPr lang="en-US" altLang="zh-CN" smtClean="0"/>
              <a:t> instruction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420813"/>
            <a:ext cx="8186737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76200"/>
            <a:ext cx="7543800" cy="1295400"/>
          </a:xfrm>
        </p:spPr>
        <p:txBody>
          <a:bodyPr/>
          <a:lstStyle/>
          <a:p>
            <a:r>
              <a:rPr lang="en-US" sz="3600" dirty="0"/>
              <a:t>Hardware Instruction Based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45836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Does it satisfy all the conditions?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1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76200"/>
            <a:ext cx="7543800" cy="1295400"/>
          </a:xfrm>
        </p:spPr>
        <p:txBody>
          <a:bodyPr/>
          <a:lstStyle/>
          <a:p>
            <a:r>
              <a:rPr lang="en-US" sz="3600" dirty="0" smtClean="0"/>
              <a:t>System call version</a:t>
            </a:r>
            <a:endParaRPr lang="en-US" sz="3600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1371600"/>
            <a:ext cx="8343900" cy="5135562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dirty="0" smtClean="0"/>
              <a:t>Special system call that </a:t>
            </a:r>
            <a:r>
              <a:rPr lang="en-US" dirty="0"/>
              <a:t>can be used for synchronization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endParaRPr lang="en-US" dirty="0"/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dirty="0" err="1">
                <a:solidFill>
                  <a:srgbClr val="FF0000"/>
                </a:solidFill>
              </a:rPr>
              <a:t>TestAndSet</a:t>
            </a:r>
            <a:r>
              <a:rPr lang="en-US" dirty="0"/>
              <a:t>: Test and modify the content of a word </a:t>
            </a:r>
            <a:r>
              <a:rPr lang="en-US" dirty="0">
                <a:solidFill>
                  <a:srgbClr val="FF0000"/>
                </a:solidFill>
              </a:rPr>
              <a:t>atomically</a:t>
            </a:r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000" dirty="0"/>
              <a:t>		</a:t>
            </a:r>
            <a:r>
              <a:rPr lang="en-US" sz="2400" i="1" dirty="0" err="1">
                <a:solidFill>
                  <a:srgbClr val="0000FF"/>
                </a:solidFill>
              </a:rPr>
              <a:t>boolean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TestAndSet</a:t>
            </a:r>
            <a:r>
              <a:rPr lang="en-US" sz="2400" i="1" dirty="0">
                <a:solidFill>
                  <a:srgbClr val="0000FF"/>
                </a:solidFill>
              </a:rPr>
              <a:t> (</a:t>
            </a:r>
            <a:r>
              <a:rPr lang="en-US" sz="2400" i="1" dirty="0" err="1">
                <a:solidFill>
                  <a:srgbClr val="0000FF"/>
                </a:solidFill>
              </a:rPr>
              <a:t>boolean</a:t>
            </a:r>
            <a:r>
              <a:rPr lang="en-US" sz="2400" i="1" dirty="0">
                <a:solidFill>
                  <a:srgbClr val="0000FF"/>
                </a:solidFill>
              </a:rPr>
              <a:t> &amp;target) 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</a:t>
            </a:r>
            <a:r>
              <a:rPr lang="en-US" sz="2400" i="1" dirty="0" err="1">
                <a:solidFill>
                  <a:srgbClr val="0000FF"/>
                </a:solidFill>
              </a:rPr>
              <a:t>boolean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v </a:t>
            </a:r>
            <a:r>
              <a:rPr lang="en-US" sz="2400" i="1" dirty="0">
                <a:solidFill>
                  <a:srgbClr val="0000FF"/>
                </a:solidFill>
              </a:rPr>
              <a:t>= target;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target = true;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return </a:t>
            </a:r>
            <a:r>
              <a:rPr lang="en-US" sz="2400" i="1" dirty="0" smtClean="0">
                <a:solidFill>
                  <a:srgbClr val="0000FF"/>
                </a:solidFill>
              </a:rPr>
              <a:t>v</a:t>
            </a:r>
            <a:r>
              <a:rPr lang="en-US" sz="2400" i="1" dirty="0">
                <a:solidFill>
                  <a:srgbClr val="0000FF"/>
                </a:solidFill>
              </a:rPr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Mutual Exclusion with Test-and-Set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>
              <a:tabLst>
                <a:tab pos="1433513" algn="l"/>
                <a:tab pos="1714500" algn="l"/>
                <a:tab pos="2058988" algn="l"/>
              </a:tabLst>
            </a:pPr>
            <a:r>
              <a:rPr lang="en-US" dirty="0"/>
              <a:t>Shared data: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 err="1">
                <a:solidFill>
                  <a:srgbClr val="0000FF"/>
                </a:solidFill>
              </a:rPr>
              <a:t>boolean</a:t>
            </a:r>
            <a:r>
              <a:rPr lang="en-US" i="1" dirty="0">
                <a:solidFill>
                  <a:srgbClr val="0000FF"/>
                </a:solidFill>
              </a:rPr>
              <a:t> lock = false;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tabLst>
                <a:tab pos="1433513" algn="l"/>
                <a:tab pos="1714500" algn="l"/>
                <a:tab pos="2058988" algn="l"/>
              </a:tabLst>
            </a:pPr>
            <a:r>
              <a:rPr lang="en-US" dirty="0"/>
              <a:t>Process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endParaRPr lang="en-US" dirty="0"/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dirty="0"/>
              <a:t>		</a:t>
            </a:r>
            <a:r>
              <a:rPr lang="en-US" i="1" dirty="0">
                <a:solidFill>
                  <a:srgbClr val="0000FF"/>
                </a:solidFill>
              </a:rPr>
              <a:t>do {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	while (</a:t>
            </a:r>
            <a:r>
              <a:rPr lang="en-US" i="1" dirty="0" err="1">
                <a:solidFill>
                  <a:srgbClr val="0000FF"/>
                </a:solidFill>
              </a:rPr>
              <a:t>TestAndSet</a:t>
            </a:r>
            <a:r>
              <a:rPr lang="en-US" i="1" dirty="0">
                <a:solidFill>
                  <a:srgbClr val="0000FF"/>
                </a:solidFill>
              </a:rPr>
              <a:t>(lock)) ;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		critical section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	lock = false;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		remainder section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2600" y="1981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Does it satisfy all the conditions?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2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>Drawback of Busy waiting</a:t>
            </a:r>
          </a:p>
          <a:p>
            <a:pPr lvl="1" eaLnBrk="1" hangingPunct="1"/>
            <a:r>
              <a:rPr lang="en-US" altLang="zh-CN" dirty="0" smtClean="0"/>
              <a:t>A lower priority process has entered critical region</a:t>
            </a:r>
          </a:p>
          <a:p>
            <a:pPr lvl="1" eaLnBrk="1" hangingPunct="1"/>
            <a:r>
              <a:rPr lang="en-US" altLang="zh-CN" dirty="0" smtClean="0"/>
              <a:t>A higher priority process comes and preempts the lower priority process, it wastes CPU in busy waiting, while the lower priority don’t come out</a:t>
            </a:r>
          </a:p>
          <a:p>
            <a:pPr lvl="1" eaLnBrk="1" hangingPunct="1"/>
            <a:r>
              <a:rPr lang="en-US" altLang="zh-CN" dirty="0" smtClean="0"/>
              <a:t>Priority inversion problem</a:t>
            </a:r>
          </a:p>
          <a:p>
            <a:pPr marL="457200" lvl="1" indent="0" eaLnBrk="1" hangingPunct="1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539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Sleep and wakeup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 smtClean="0"/>
              <a:t>Drawback of Busy waiting</a:t>
            </a:r>
          </a:p>
          <a:p>
            <a:pPr lvl="1" eaLnBrk="1" hangingPunct="1"/>
            <a:r>
              <a:rPr lang="en-US" altLang="zh-CN" dirty="0" smtClean="0"/>
              <a:t>A lower priority process has entered critical region</a:t>
            </a:r>
          </a:p>
          <a:p>
            <a:pPr lvl="1" eaLnBrk="1" hangingPunct="1"/>
            <a:r>
              <a:rPr lang="en-US" altLang="zh-CN" dirty="0" smtClean="0"/>
              <a:t>A higher priority process comes and preempts the lower priority process, it wastes CPU in busy waiting, while the lower priority don’t come out</a:t>
            </a:r>
          </a:p>
          <a:p>
            <a:pPr lvl="1" eaLnBrk="1" hangingPunct="1"/>
            <a:r>
              <a:rPr lang="en-US" altLang="zh-CN" dirty="0" smtClean="0"/>
              <a:t>Priority inversion problem</a:t>
            </a:r>
          </a:p>
          <a:p>
            <a:pPr lvl="1" eaLnBrk="1" hangingPunct="1"/>
            <a:endParaRPr lang="en-US" altLang="zh-CN" dirty="0" smtClean="0"/>
          </a:p>
          <a:p>
            <a:pPr eaLnBrk="1" hangingPunct="1"/>
            <a:r>
              <a:rPr lang="en-US" altLang="zh-CN" b="1" dirty="0" smtClean="0"/>
              <a:t>Block()/ sleep()</a:t>
            </a:r>
            <a:r>
              <a:rPr lang="en-US" altLang="zh-CN" dirty="0" smtClean="0"/>
              <a:t> instead of busy waiting</a:t>
            </a:r>
          </a:p>
          <a:p>
            <a:r>
              <a:rPr lang="en-US" altLang="zh-CN" b="1" dirty="0" smtClean="0"/>
              <a:t>Wakeup(P)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53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Producer-consumer problem</a:t>
            </a:r>
            <a:endParaRPr lang="zh-CN" altLang="en-US" smtClean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mtClean="0"/>
              <a:t>Two processes share a common, fixed-sized buffer</a:t>
            </a:r>
          </a:p>
          <a:p>
            <a:endParaRPr lang="en-US" altLang="zh-CN" smtClean="0"/>
          </a:p>
          <a:p>
            <a:r>
              <a:rPr lang="en-US" altLang="zh-CN" smtClean="0"/>
              <a:t>Producer puts information into the buffer</a:t>
            </a:r>
          </a:p>
          <a:p>
            <a:endParaRPr lang="en-US" altLang="zh-CN" smtClean="0"/>
          </a:p>
          <a:p>
            <a:r>
              <a:rPr lang="en-US" altLang="zh-CN" smtClean="0"/>
              <a:t>Consumer takes information from buffer</a:t>
            </a:r>
          </a:p>
          <a:p>
            <a:endParaRPr lang="en-US" altLang="zh-CN" smtClean="0"/>
          </a:p>
          <a:p>
            <a:r>
              <a:rPr lang="en-US" altLang="zh-CN" smtClean="0"/>
              <a:t>A simple solution</a:t>
            </a:r>
          </a:p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838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31825" y="165100"/>
            <a:ext cx="7772400" cy="828675"/>
          </a:xfrm>
        </p:spPr>
        <p:txBody>
          <a:bodyPr/>
          <a:lstStyle/>
          <a:p>
            <a:pPr eaLnBrk="1" hangingPunct="1"/>
            <a:r>
              <a:rPr lang="en-US" altLang="zh-CN" smtClean="0"/>
              <a:t>Sleep and Wakeup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010400" cy="530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61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Producer-Consumer Problem</a:t>
            </a:r>
            <a:endParaRPr lang="zh-CN" altLang="en-US" smtClean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5035731" y="2061609"/>
            <a:ext cx="4108269" cy="2891391"/>
          </a:xfrm>
        </p:spPr>
        <p:txBody>
          <a:bodyPr/>
          <a:lstStyle/>
          <a:p>
            <a:r>
              <a:rPr lang="en-US" altLang="zh-CN" sz="2000" dirty="0" smtClean="0"/>
              <a:t>What can be the problem?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Signal missing</a:t>
            </a:r>
          </a:p>
          <a:p>
            <a:pPr lvl="1"/>
            <a:r>
              <a:rPr lang="en-US" altLang="zh-CN" sz="2000" dirty="0" smtClean="0"/>
              <a:t>Shared variable: counter</a:t>
            </a:r>
          </a:p>
          <a:p>
            <a:pPr lvl="1"/>
            <a:r>
              <a:rPr lang="en-US" altLang="zh-CN" sz="2000" dirty="0" smtClean="0"/>
              <a:t>When consumer read count with a 0 but didn’t fall asleep in time</a:t>
            </a:r>
          </a:p>
          <a:p>
            <a:pPr lvl="1"/>
            <a:r>
              <a:rPr lang="en-US" altLang="zh-CN" sz="2000" dirty="0" smtClean="0"/>
              <a:t>then the signal will be lost</a:t>
            </a:r>
          </a:p>
          <a:p>
            <a:endParaRPr lang="zh-CN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-152400" y="6296025"/>
            <a:ext cx="9575800" cy="71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 dirty="0" smtClean="0"/>
              <a:t>Producer-consumer problem with fatal race condition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094822"/>
            <a:ext cx="5029200" cy="530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We </a:t>
            </a:r>
            <a:r>
              <a:rPr lang="en-US" dirty="0" smtClean="0"/>
              <a:t>must ensure proper process synchronization</a:t>
            </a:r>
          </a:p>
          <a:p>
            <a:pPr lvl="1"/>
            <a:r>
              <a:rPr lang="en-US" dirty="0" smtClean="0"/>
              <a:t>Stop the producer when buffer full</a:t>
            </a:r>
          </a:p>
          <a:p>
            <a:pPr lvl="1"/>
            <a:r>
              <a:rPr lang="en-US" dirty="0" smtClean="0"/>
              <a:t>Stop the consumer when buffer empty</a:t>
            </a:r>
          </a:p>
          <a:p>
            <a:pPr lvl="1"/>
            <a:endParaRPr lang="en-US" dirty="0"/>
          </a:p>
          <a:p>
            <a:r>
              <a:rPr lang="en-US" dirty="0" smtClean="0"/>
              <a:t>We must ensure mutual exclusion </a:t>
            </a:r>
          </a:p>
          <a:p>
            <a:pPr lvl="1"/>
            <a:r>
              <a:rPr lang="en-US" dirty="0" smtClean="0"/>
              <a:t>Avoid race condition</a:t>
            </a:r>
          </a:p>
          <a:p>
            <a:pPr lvl="1"/>
            <a:endParaRPr lang="en-US" dirty="0"/>
          </a:p>
          <a:p>
            <a:r>
              <a:rPr lang="en-US" dirty="0" smtClean="0"/>
              <a:t>Avoid busy waiting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-241300"/>
            <a:ext cx="7543800" cy="1295400"/>
          </a:xfrm>
        </p:spPr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715000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597025" algn="l"/>
                <a:tab pos="2576513" algn="l"/>
              </a:tabLst>
            </a:pPr>
            <a:r>
              <a:rPr lang="en-US" dirty="0"/>
              <a:t>Widely used synchronization tool</a:t>
            </a:r>
          </a:p>
          <a:p>
            <a:pPr>
              <a:tabLst>
                <a:tab pos="1597025" algn="l"/>
                <a:tab pos="2576513" algn="l"/>
              </a:tabLst>
            </a:pPr>
            <a:r>
              <a:rPr lang="en-US" dirty="0"/>
              <a:t>Does not require </a:t>
            </a:r>
            <a:r>
              <a:rPr lang="en-US" dirty="0">
                <a:solidFill>
                  <a:srgbClr val="FF0000"/>
                </a:solidFill>
              </a:rPr>
              <a:t>busy-waiting</a:t>
            </a:r>
          </a:p>
          <a:p>
            <a:pPr lvl="1">
              <a:tabLst>
                <a:tab pos="1597025" algn="l"/>
                <a:tab pos="2576513" algn="l"/>
              </a:tabLst>
            </a:pPr>
            <a:r>
              <a:rPr lang="en-US" dirty="0"/>
              <a:t>CPU is not held unnecessarily while the process is waiting</a:t>
            </a:r>
          </a:p>
          <a:p>
            <a:pPr>
              <a:tabLst>
                <a:tab pos="1597025" algn="l"/>
                <a:tab pos="2576513" algn="l"/>
              </a:tabLst>
            </a:pPr>
            <a:r>
              <a:rPr lang="en-US" dirty="0"/>
              <a:t>A Semaphore </a:t>
            </a:r>
            <a:r>
              <a:rPr lang="en-US" i="1" dirty="0"/>
              <a:t>S</a:t>
            </a:r>
            <a:r>
              <a:rPr lang="en-US" dirty="0"/>
              <a:t> is</a:t>
            </a:r>
          </a:p>
          <a:p>
            <a:pPr lvl="1">
              <a:tabLst>
                <a:tab pos="1597025" algn="l"/>
                <a:tab pos="2576513" algn="l"/>
              </a:tabLst>
            </a:pPr>
            <a:r>
              <a:rPr lang="en-US" dirty="0"/>
              <a:t>A data structure with an integer variable </a:t>
            </a:r>
            <a:r>
              <a:rPr lang="en-US" i="1" dirty="0" err="1">
                <a:solidFill>
                  <a:srgbClr val="0000FF"/>
                </a:solidFill>
              </a:rPr>
              <a:t>S.value</a:t>
            </a:r>
            <a:r>
              <a:rPr lang="en-US" dirty="0"/>
              <a:t> and a queue </a:t>
            </a:r>
            <a:r>
              <a:rPr lang="en-US" i="1" dirty="0" err="1" smtClean="0">
                <a:solidFill>
                  <a:srgbClr val="0000FF"/>
                </a:solidFill>
              </a:rPr>
              <a:t>S.list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processes (shared variable)</a:t>
            </a:r>
            <a:endParaRPr lang="en-US" dirty="0"/>
          </a:p>
          <a:p>
            <a:pPr lvl="1">
              <a:tabLst>
                <a:tab pos="1597025" algn="l"/>
                <a:tab pos="2576513" algn="l"/>
              </a:tabLst>
            </a:pPr>
            <a:r>
              <a:rPr lang="en-US" dirty="0"/>
              <a:t>The data structure can only be accessed by two </a:t>
            </a:r>
            <a:r>
              <a:rPr lang="en-US" dirty="0">
                <a:solidFill>
                  <a:srgbClr val="FF0000"/>
                </a:solidFill>
              </a:rPr>
              <a:t>atomic</a:t>
            </a:r>
            <a:r>
              <a:rPr lang="en-US" dirty="0"/>
              <a:t> operations, </a:t>
            </a:r>
            <a:r>
              <a:rPr lang="en-US" i="1" dirty="0">
                <a:solidFill>
                  <a:srgbClr val="FF0000"/>
                </a:solidFill>
              </a:rPr>
              <a:t>wait(S)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signal(S)</a:t>
            </a:r>
            <a:r>
              <a:rPr lang="en-US" dirty="0"/>
              <a:t> (also called </a:t>
            </a:r>
            <a:r>
              <a:rPr lang="en-US" i="1" dirty="0" smtClean="0">
                <a:solidFill>
                  <a:srgbClr val="FF0000"/>
                </a:solidFill>
              </a:rPr>
              <a:t>down(S), P(S</a:t>
            </a:r>
            <a:r>
              <a:rPr lang="en-US" i="1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Up(s), V(S)</a:t>
            </a:r>
            <a:r>
              <a:rPr lang="en-US" dirty="0" smtClean="0"/>
              <a:t>)</a:t>
            </a:r>
          </a:p>
          <a:p>
            <a:pPr lvl="1">
              <a:tabLst>
                <a:tab pos="1597025" algn="l"/>
                <a:tab pos="2576513" algn="l"/>
              </a:tabLst>
            </a:pPr>
            <a:endParaRPr lang="en-US" dirty="0"/>
          </a:p>
          <a:p>
            <a:pPr>
              <a:tabLst>
                <a:tab pos="1597025" algn="l"/>
                <a:tab pos="2576513" algn="l"/>
              </a:tabLst>
            </a:pPr>
            <a:r>
              <a:rPr lang="en-US" dirty="0"/>
              <a:t>Value of the semaphore S = value of the integer </a:t>
            </a:r>
            <a:r>
              <a:rPr lang="en-US" i="1" dirty="0" err="1" smtClean="0">
                <a:solidFill>
                  <a:srgbClr val="0000FF"/>
                </a:solidFill>
              </a:rPr>
              <a:t>S.value</a:t>
            </a:r>
            <a:endParaRPr lang="en-US" i="1" dirty="0" smtClean="0">
              <a:solidFill>
                <a:srgbClr val="0000FF"/>
              </a:solidFill>
            </a:endParaRP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endParaRPr lang="en-US" i="1" dirty="0">
              <a:solidFill>
                <a:srgbClr val="0000FF"/>
              </a:solidFill>
            </a:endParaRP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r>
              <a:rPr lang="en-US" dirty="0" smtClean="0">
                <a:solidFill>
                  <a:schemeClr val="tx2"/>
                </a:solidFill>
              </a:rPr>
              <a:t>   </a:t>
            </a:r>
            <a:r>
              <a:rPr lang="en-US" dirty="0" err="1" smtClean="0">
                <a:solidFill>
                  <a:schemeClr val="tx2"/>
                </a:solidFill>
              </a:rPr>
              <a:t>typedef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</a:t>
            </a:r>
            <a:r>
              <a:rPr lang="en-US" dirty="0" err="1" smtClean="0">
                <a:solidFill>
                  <a:schemeClr val="tx2"/>
                </a:solidFill>
              </a:rPr>
              <a:t>truct</a:t>
            </a:r>
            <a:r>
              <a:rPr lang="en-US" dirty="0" smtClean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err="1" smtClean="0">
                <a:solidFill>
                  <a:schemeClr val="tx2"/>
                </a:solidFill>
              </a:rPr>
              <a:t>int</a:t>
            </a:r>
            <a:r>
              <a:rPr lang="en-US" dirty="0" smtClean="0">
                <a:solidFill>
                  <a:schemeClr val="tx2"/>
                </a:solidFill>
              </a:rPr>
              <a:t> value;</a:t>
            </a: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err="1" smtClean="0">
                <a:solidFill>
                  <a:schemeClr val="tx2"/>
                </a:solidFill>
              </a:rPr>
              <a:t>struct</a:t>
            </a:r>
            <a:r>
              <a:rPr lang="en-US" dirty="0" smtClean="0">
                <a:solidFill>
                  <a:schemeClr val="tx2"/>
                </a:solidFill>
              </a:rPr>
              <a:t> process *list;</a:t>
            </a: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} semaphore</a:t>
            </a: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None/>
              <a:tabLst>
                <a:tab pos="1597025" algn="l"/>
                <a:tab pos="2576513" algn="l"/>
              </a:tabLst>
            </a:pPr>
            <a:r>
              <a:rPr lang="en-US" dirty="0"/>
              <a:t>		</a:t>
            </a:r>
            <a:endParaRPr lang="en-US" b="1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07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49171</TotalTime>
  <Words>6684</Words>
  <Application>Microsoft Office PowerPoint</Application>
  <PresentationFormat>On-screen Show (4:3)</PresentationFormat>
  <Paragraphs>1827</Paragraphs>
  <Slides>184</Slides>
  <Notes>125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86" baseType="lpstr">
      <vt:lpstr>Office Theme</vt:lpstr>
      <vt:lpstr>Equation</vt:lpstr>
      <vt:lpstr>Process management</vt:lpstr>
      <vt:lpstr>Process concept</vt:lpstr>
      <vt:lpstr>Process State</vt:lpstr>
      <vt:lpstr>Process State diagram</vt:lpstr>
      <vt:lpstr>PowerPoint Presentation</vt:lpstr>
      <vt:lpstr>How to represent a process?</vt:lpstr>
      <vt:lpstr>Process Control Block (PCB)</vt:lpstr>
      <vt:lpstr>Process Representation in Linux</vt:lpstr>
      <vt:lpstr>CPU Switch From Process to Process</vt:lpstr>
      <vt:lpstr>Context Switch</vt:lpstr>
      <vt:lpstr>Process Scheduling</vt:lpstr>
      <vt:lpstr>Process Scheduling</vt:lpstr>
      <vt:lpstr>PowerPoint Presentation</vt:lpstr>
      <vt:lpstr>Scheduling queues</vt:lpstr>
      <vt:lpstr>Scheduling queues</vt:lpstr>
      <vt:lpstr>Ready Queue And Various  I/O Device Queues</vt:lpstr>
      <vt:lpstr>Representation of Process Scheduling</vt:lpstr>
      <vt:lpstr>Dispatcher</vt:lpstr>
      <vt:lpstr>Creation of PCB</vt:lpstr>
      <vt:lpstr>Schedulers</vt:lpstr>
      <vt:lpstr>Schedulers: frequency of execution</vt:lpstr>
      <vt:lpstr>Addition of Medium Term Scheduling</vt:lpstr>
      <vt:lpstr>ISR for context switch</vt:lpstr>
      <vt:lpstr>PowerPoint Presentation</vt:lpstr>
      <vt:lpstr>CPU Scheduling </vt:lpstr>
      <vt:lpstr>Basic Concepts</vt:lpstr>
      <vt:lpstr>Observed properties of Processes</vt:lpstr>
      <vt:lpstr>Histogram of CPU-burst Times</vt:lpstr>
      <vt:lpstr>Preemptive and non preemptive  </vt:lpstr>
      <vt:lpstr>PowerPoint Presentation</vt:lpstr>
      <vt:lpstr>Preemptive scheduling</vt:lpstr>
      <vt:lpstr>Scheduling Criteria</vt:lpstr>
      <vt:lpstr>Scheduling Algorithm Optimization Criteria</vt:lpstr>
      <vt:lpstr>Scheduling algorithms </vt:lpstr>
      <vt:lpstr>First-Come, First-Served (FCFS) Scheduling</vt:lpstr>
      <vt:lpstr>First-Come, First-Served (FCFS) Scheduling</vt:lpstr>
      <vt:lpstr>FCFS Scheduling (Cont.)</vt:lpstr>
      <vt:lpstr>Shortest-Job-First (SJF) Scheduling</vt:lpstr>
      <vt:lpstr>Example of SJF</vt:lpstr>
      <vt:lpstr>SJF</vt:lpstr>
      <vt:lpstr>Preemptive version Shortest-remaining-time-first</vt:lpstr>
      <vt:lpstr>Determining Length of Next CPU Burst</vt:lpstr>
      <vt:lpstr>Examples of Exponential Averaging</vt:lpstr>
      <vt:lpstr>Prediction of the Length of the  Next CPU Burst</vt:lpstr>
      <vt:lpstr>Priority Scheduling</vt:lpstr>
      <vt:lpstr>Example of Priority Scheduling</vt:lpstr>
      <vt:lpstr>Round Robin (RR)</vt:lpstr>
      <vt:lpstr>Example of RR with Time Quantum = 4</vt:lpstr>
      <vt:lpstr>Round Robin (RR)</vt:lpstr>
      <vt:lpstr>Round Robin (RR)</vt:lpstr>
      <vt:lpstr>Effect of Time Quantum and Context Switch Time</vt:lpstr>
      <vt:lpstr>Effect on Turnaround Time</vt:lpstr>
      <vt:lpstr>Turnaround Time</vt:lpstr>
      <vt:lpstr>Process classification </vt:lpstr>
      <vt:lpstr>Multilevel Queue</vt:lpstr>
      <vt:lpstr>Multilevel Queue Scheduling</vt:lpstr>
      <vt:lpstr>Multilevel Feedback Queue</vt:lpstr>
      <vt:lpstr>Example of Multilevel Feedback Queue</vt:lpstr>
      <vt:lpstr>Multilevel Feedback Queues</vt:lpstr>
      <vt:lpstr>PowerPoint Presentation</vt:lpstr>
      <vt:lpstr>PowerPoint Presentation</vt:lpstr>
      <vt:lpstr>Interprocess Communication</vt:lpstr>
      <vt:lpstr>Communications Models </vt:lpstr>
      <vt:lpstr>Producer-Consumer Problem</vt:lpstr>
      <vt:lpstr>Bounded-Buffer –  Shared-Memory Solution</vt:lpstr>
      <vt:lpstr>Bounded-Buffer – Producer</vt:lpstr>
      <vt:lpstr>Bounded Buffer – Consumer</vt:lpstr>
      <vt:lpstr>Interprocess Communication Race Conditions</vt:lpstr>
      <vt:lpstr>Interprocess Communication Race Conditions</vt:lpstr>
      <vt:lpstr>Interprocess Communication Race Conditions</vt:lpstr>
      <vt:lpstr>Interprocess Communication Race Conditions</vt:lpstr>
      <vt:lpstr>Interprocess Communication Race Conditions</vt:lpstr>
      <vt:lpstr>Race condition</vt:lpstr>
      <vt:lpstr>Critical Section Problem</vt:lpstr>
      <vt:lpstr>Critical Section Problem</vt:lpstr>
      <vt:lpstr>PowerPoint Presentation</vt:lpstr>
      <vt:lpstr>Solution to Critical-Section Problem</vt:lpstr>
      <vt:lpstr>Solution to Critical-Section Problem</vt:lpstr>
      <vt:lpstr>PowerPoint Presentation</vt:lpstr>
      <vt:lpstr>PowerPoint Presentation</vt:lpstr>
      <vt:lpstr>Race condition for kernel processes</vt:lpstr>
      <vt:lpstr>Mutual Exclusion</vt:lpstr>
      <vt:lpstr>Mutual Exclusion with busy waiting</vt:lpstr>
      <vt:lpstr>Concepts</vt:lpstr>
      <vt:lpstr>Mutual Exclusion with Busy Waiting : strict alternation</vt:lpstr>
      <vt:lpstr>Peterson’s Solution</vt:lpstr>
      <vt:lpstr>Mutual Exclusion with Busy Waiting (2) : a workable method</vt:lpstr>
      <vt:lpstr>Algorithm for Process Pi</vt:lpstr>
      <vt:lpstr>Hardware Instruction Based Solutions Multiprocessor system</vt:lpstr>
      <vt:lpstr>Hardware Instruction Based Solutions</vt:lpstr>
      <vt:lpstr>System call version</vt:lpstr>
      <vt:lpstr>Mutual Exclusion with Test-and-Set</vt:lpstr>
      <vt:lpstr>PowerPoint Presentation</vt:lpstr>
      <vt:lpstr>Sleep and wakeup</vt:lpstr>
      <vt:lpstr>Producer-consumer problem</vt:lpstr>
      <vt:lpstr>Sleep and Wakeup</vt:lpstr>
      <vt:lpstr>Producer-Consumer Problem</vt:lpstr>
      <vt:lpstr>Tasks</vt:lpstr>
      <vt:lpstr>Semaphore</vt:lpstr>
      <vt:lpstr>Semaphore</vt:lpstr>
      <vt:lpstr>PowerPoint Presentation</vt:lpstr>
      <vt:lpstr>Usage of Semaphore</vt:lpstr>
      <vt:lpstr>Ordering Execution of Processes using Semaphores (Synchronization) </vt:lpstr>
      <vt:lpstr>Semaphore: Mutual exclusion</vt:lpstr>
      <vt:lpstr>Producer-consumer problem : Semaphore</vt:lpstr>
      <vt:lpstr>Semaphores</vt:lpstr>
      <vt:lpstr>PowerPoint Presentation</vt:lpstr>
      <vt:lpstr>Deadlock and Starvation</vt:lpstr>
      <vt:lpstr>Readers-Writers Problem</vt:lpstr>
      <vt:lpstr>Readers-Writers Problem</vt:lpstr>
      <vt:lpstr>Readers-Writers Problem (Cont.)</vt:lpstr>
      <vt:lpstr>Readers-Writers Problem (Cont.)</vt:lpstr>
      <vt:lpstr>Readers-Writers Problem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Dining Philosophers Problem Final solution </vt:lpstr>
      <vt:lpstr>PowerPoint Presentation</vt:lpstr>
      <vt:lpstr>PowerPoint Presentation</vt:lpstr>
      <vt:lpstr>PowerPoint Presentation</vt:lpstr>
      <vt:lpstr>The Sleeping Barber Problem</vt:lpstr>
      <vt:lpstr>Challenges</vt:lpstr>
      <vt:lpstr>PowerPoint Presentation</vt:lpstr>
      <vt:lpstr>The Sleeping Barber Problem</vt:lpstr>
      <vt:lpstr>The Sleeping Barber Problem</vt:lpstr>
      <vt:lpstr>Deadlock</vt:lpstr>
      <vt:lpstr>The Deadlock Problem</vt:lpstr>
      <vt:lpstr>Introduction To Deadlocks</vt:lpstr>
      <vt:lpstr>System Model</vt:lpstr>
      <vt:lpstr>Deadlock: necessary conditions</vt:lpstr>
      <vt:lpstr>Resource-Allocation Graph</vt:lpstr>
      <vt:lpstr>Resource-Allocation Graph (Cont.)</vt:lpstr>
      <vt:lpstr>Example of a Resource Allocation Graph</vt:lpstr>
      <vt:lpstr>One Resource of Each Type</vt:lpstr>
      <vt:lpstr>Resource Allocation Graph With A Deadlock</vt:lpstr>
      <vt:lpstr>Graph With A Cycle But No Deadlock</vt:lpstr>
      <vt:lpstr>PowerPoint Presentation</vt:lpstr>
      <vt:lpstr>Deadlock Modeling </vt:lpstr>
      <vt:lpstr>Deadlock Modeling</vt:lpstr>
      <vt:lpstr>Deadlock Modeling </vt:lpstr>
      <vt:lpstr>Deadlock Handling</vt:lpstr>
      <vt:lpstr>Deadlock Detection</vt:lpstr>
      <vt:lpstr>Single Instance of Each Resource Type</vt:lpstr>
      <vt:lpstr>Resource-Allocation Graph and  Wait-for Graph</vt:lpstr>
      <vt:lpstr>Several Instances of a Resource Type</vt:lpstr>
      <vt:lpstr>PowerPoint Presentation</vt:lpstr>
      <vt:lpstr>Detection Algorithm</vt:lpstr>
      <vt:lpstr>Detection Algorithm</vt:lpstr>
      <vt:lpstr>Detection Algorithm (Cont.)</vt:lpstr>
      <vt:lpstr>Example of Detection Algorithm</vt:lpstr>
      <vt:lpstr>Example (Cont.)</vt:lpstr>
      <vt:lpstr>Home work</vt:lpstr>
      <vt:lpstr>Detection-Algorithm Usage</vt:lpstr>
      <vt:lpstr>Recovery from Deadlock:   Process Termination</vt:lpstr>
      <vt:lpstr>Recovery from Deadlock:  Resource Preemption</vt:lpstr>
      <vt:lpstr>Deadlock Avoidance</vt:lpstr>
      <vt:lpstr>Safe State</vt:lpstr>
      <vt:lpstr>Basic Facts</vt:lpstr>
      <vt:lpstr>Safe, Unsafe, Deadlock State </vt:lpstr>
      <vt:lpstr>PowerPoint Presentation</vt:lpstr>
      <vt:lpstr>Avoidance algorithms</vt:lpstr>
      <vt:lpstr>Avoidance algorithms</vt:lpstr>
      <vt:lpstr>Resource-Allocation Graph Scheme</vt:lpstr>
      <vt:lpstr>Resource-Allocation Graph</vt:lpstr>
      <vt:lpstr>Unsafe State In Resource-Allocation Graph</vt:lpstr>
      <vt:lpstr>Resource-Allocation Graph Algorithm</vt:lpstr>
      <vt:lpstr>Banker’s Algorithm</vt:lpstr>
      <vt:lpstr>Data Structures for the Banker’s Algorithm </vt:lpstr>
      <vt:lpstr>Several Instances of a Resource Type</vt:lpstr>
      <vt:lpstr>Deadlock avoidance :  Flow chart for Pi</vt:lpstr>
      <vt:lpstr>Safety Algorithm</vt:lpstr>
      <vt:lpstr>Resource-Request Algorithm for Process Pi</vt:lpstr>
      <vt:lpstr>Example of Banker’s Algorithm</vt:lpstr>
      <vt:lpstr>Example (Cont.)</vt:lpstr>
      <vt:lpstr>Example (Cont.)</vt:lpstr>
      <vt:lpstr>Example:  P1 Request (1,0,2)</vt:lpstr>
      <vt:lpstr>Deadlock Handling</vt:lpstr>
      <vt:lpstr>Deadlock Prevention</vt:lpstr>
      <vt:lpstr>Deadlock Prevention (Cont.)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Bivas Mitra</dc:creator>
  <cp:lastModifiedBy>Bivas Mitra</cp:lastModifiedBy>
  <cp:revision>395</cp:revision>
  <dcterms:created xsi:type="dcterms:W3CDTF">2014-01-07T15:58:40Z</dcterms:created>
  <dcterms:modified xsi:type="dcterms:W3CDTF">2015-03-13T05:25:34Z</dcterms:modified>
</cp:coreProperties>
</file>